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7007225" cy="9293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2" autoAdjust="0"/>
    <p:restoredTop sz="94660"/>
  </p:normalViewPr>
  <p:slideViewPr>
    <p:cSldViewPr snapToGrid="0">
      <p:cViewPr>
        <p:scale>
          <a:sx n="100" d="100"/>
          <a:sy n="100" d="100"/>
        </p:scale>
        <p:origin x="930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6464" cy="466276"/>
          </a:xfrm>
          <a:prstGeom prst="rect">
            <a:avLst/>
          </a:prstGeom>
        </p:spPr>
        <p:txBody>
          <a:bodyPr vert="horz" lIns="108814" tIns="54407" rIns="108814" bIns="54407" rtlCol="0"/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9139" y="1"/>
            <a:ext cx="3036464" cy="466276"/>
          </a:xfrm>
          <a:prstGeom prst="rect">
            <a:avLst/>
          </a:prstGeom>
        </p:spPr>
        <p:txBody>
          <a:bodyPr vert="horz" lIns="108814" tIns="54407" rIns="108814" bIns="54407" rtlCol="0"/>
          <a:lstStyle>
            <a:lvl1pPr algn="r">
              <a:defRPr sz="1400"/>
            </a:lvl1pPr>
          </a:lstStyle>
          <a:p>
            <a:fld id="{83B0A8D4-818D-4BA1-85EB-5D2A723678EC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8814" tIns="54407" rIns="108814" bIns="5440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723" y="4472366"/>
            <a:ext cx="5605780" cy="3659207"/>
          </a:xfrm>
          <a:prstGeom prst="rect">
            <a:avLst/>
          </a:prstGeom>
        </p:spPr>
        <p:txBody>
          <a:bodyPr vert="horz" lIns="108814" tIns="54407" rIns="108814" bIns="54407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6952"/>
            <a:ext cx="3036464" cy="466274"/>
          </a:xfrm>
          <a:prstGeom prst="rect">
            <a:avLst/>
          </a:prstGeom>
        </p:spPr>
        <p:txBody>
          <a:bodyPr vert="horz" lIns="108814" tIns="54407" rIns="108814" bIns="54407" rtlCol="0" anchor="b"/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9139" y="8826952"/>
            <a:ext cx="3036464" cy="466274"/>
          </a:xfrm>
          <a:prstGeom prst="rect">
            <a:avLst/>
          </a:prstGeom>
        </p:spPr>
        <p:txBody>
          <a:bodyPr vert="horz" lIns="108814" tIns="54407" rIns="108814" bIns="54407" rtlCol="0" anchor="b"/>
          <a:lstStyle>
            <a:lvl1pPr algn="r">
              <a:defRPr sz="1400"/>
            </a:lvl1pPr>
          </a:lstStyle>
          <a:p>
            <a:fld id="{6C59166F-F052-4AEB-972B-293C5688B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050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5AEC2-6E1D-4247-987F-66C13E65520C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3167-4F1D-4786-8B93-B7ED94E00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94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5AEC2-6E1D-4247-987F-66C13E65520C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3167-4F1D-4786-8B93-B7ED94E00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66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5AEC2-6E1D-4247-987F-66C13E65520C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3167-4F1D-4786-8B93-B7ED94E00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217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5AEC2-6E1D-4247-987F-66C13E65520C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3167-4F1D-4786-8B93-B7ED94E00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20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5AEC2-6E1D-4247-987F-66C13E65520C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3167-4F1D-4786-8B93-B7ED94E00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282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5AEC2-6E1D-4247-987F-66C13E65520C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3167-4F1D-4786-8B93-B7ED94E00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877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5AEC2-6E1D-4247-987F-66C13E65520C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3167-4F1D-4786-8B93-B7ED94E00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823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5AEC2-6E1D-4247-987F-66C13E65520C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3167-4F1D-4786-8B93-B7ED94E00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450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5AEC2-6E1D-4247-987F-66C13E65520C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3167-4F1D-4786-8B93-B7ED94E00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242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5AEC2-6E1D-4247-987F-66C13E65520C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3167-4F1D-4786-8B93-B7ED94E00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818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5AEC2-6E1D-4247-987F-66C13E65520C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3167-4F1D-4786-8B93-B7ED94E00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674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5AEC2-6E1D-4247-987F-66C13E65520C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B3167-4F1D-4786-8B93-B7ED94E00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141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928329" y="107480"/>
            <a:ext cx="6429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cap="small" dirty="0"/>
              <a:t>San Juan Island School District Organization Chart: 2025-26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52159" y="1131026"/>
            <a:ext cx="11647729" cy="4888478"/>
            <a:chOff x="879434" y="1444843"/>
            <a:chExt cx="11194075" cy="4085381"/>
          </a:xfrm>
        </p:grpSpPr>
        <p:sp>
          <p:nvSpPr>
            <p:cNvPr id="18" name="Line Callout 2 (Accent Bar) 17"/>
            <p:cNvSpPr/>
            <p:nvPr/>
          </p:nvSpPr>
          <p:spPr>
            <a:xfrm>
              <a:off x="9181960" y="4360687"/>
              <a:ext cx="1549197" cy="791523"/>
            </a:xfrm>
            <a:prstGeom prst="accentCallout2">
              <a:avLst>
                <a:gd name="adj1" fmla="val 18750"/>
                <a:gd name="adj2" fmla="val -8333"/>
                <a:gd name="adj3" fmla="val -2841"/>
                <a:gd name="adj4" fmla="val -2484"/>
                <a:gd name="adj5" fmla="val -7386"/>
                <a:gd name="adj6" fmla="val 11768"/>
              </a:avLst>
            </a:prstGeom>
            <a:ln>
              <a:noFill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60325" indent="-60325">
                <a:buFont typeface="Arial" panose="020B0604020202020204" pitchFamily="34" charset="0"/>
                <a:buChar char="•"/>
              </a:pPr>
              <a:r>
                <a:rPr lang="en-US" sz="850" dirty="0">
                  <a:solidFill>
                    <a:schemeClr val="bg2">
                      <a:lumMod val="50000"/>
                    </a:schemeClr>
                  </a:solidFill>
                  <a:latin typeface="+mj-lt"/>
                </a:rPr>
                <a:t>Special Education</a:t>
              </a:r>
            </a:p>
            <a:p>
              <a:pPr marL="60325" indent="-60325">
                <a:buFont typeface="Arial" panose="020B0604020202020204" pitchFamily="34" charset="0"/>
                <a:buChar char="•"/>
              </a:pPr>
              <a:r>
                <a:rPr lang="en-US" sz="850" dirty="0">
                  <a:solidFill>
                    <a:schemeClr val="bg2">
                      <a:lumMod val="50000"/>
                    </a:schemeClr>
                  </a:solidFill>
                  <a:latin typeface="+mj-lt"/>
                </a:rPr>
                <a:t>Early Childhood Education</a:t>
              </a:r>
            </a:p>
            <a:p>
              <a:pPr marL="60325" indent="-60325">
                <a:buFont typeface="Arial" panose="020B0604020202020204" pitchFamily="34" charset="0"/>
                <a:buChar char="•"/>
              </a:pPr>
              <a:r>
                <a:rPr lang="en-US" sz="850" dirty="0">
                  <a:solidFill>
                    <a:schemeClr val="bg2">
                      <a:lumMod val="50000"/>
                    </a:schemeClr>
                  </a:solidFill>
                  <a:latin typeface="+mj-lt"/>
                </a:rPr>
                <a:t>English Language Learners</a:t>
              </a:r>
            </a:p>
            <a:p>
              <a:pPr marL="60325" indent="-60325">
                <a:buFont typeface="Arial" panose="020B0604020202020204" pitchFamily="34" charset="0"/>
                <a:buChar char="•"/>
              </a:pPr>
              <a:r>
                <a:rPr lang="en-US" sz="850" dirty="0">
                  <a:solidFill>
                    <a:schemeClr val="bg2">
                      <a:lumMod val="50000"/>
                    </a:schemeClr>
                  </a:solidFill>
                  <a:latin typeface="+mj-lt"/>
                </a:rPr>
                <a:t>504/ADA Coordinator</a:t>
              </a:r>
            </a:p>
            <a:p>
              <a:pPr marL="60325" indent="-60325">
                <a:buFont typeface="Arial" panose="020B0604020202020204" pitchFamily="34" charset="0"/>
                <a:buChar char="•"/>
              </a:pPr>
              <a:r>
                <a:rPr lang="en-US" sz="850" dirty="0">
                  <a:solidFill>
                    <a:schemeClr val="bg2">
                      <a:lumMod val="50000"/>
                    </a:schemeClr>
                  </a:solidFill>
                  <a:latin typeface="+mj-lt"/>
                </a:rPr>
                <a:t>Homeless Coordinator</a:t>
              </a:r>
            </a:p>
            <a:p>
              <a:pPr marL="60325" indent="-60325">
                <a:buFont typeface="Arial" panose="020B0604020202020204" pitchFamily="34" charset="0"/>
                <a:buChar char="•"/>
              </a:pPr>
              <a:r>
                <a:rPr lang="en-US" sz="850" dirty="0">
                  <a:solidFill>
                    <a:schemeClr val="bg2">
                      <a:lumMod val="50000"/>
                    </a:schemeClr>
                  </a:solidFill>
                  <a:latin typeface="+mj-lt"/>
                </a:rPr>
                <a:t>Mental Health Coordinator</a:t>
              </a:r>
            </a:p>
            <a:p>
              <a:pPr marL="60325" indent="-60325">
                <a:buFont typeface="Arial" panose="020B0604020202020204" pitchFamily="34" charset="0"/>
                <a:buChar char="•"/>
              </a:pPr>
              <a:r>
                <a:rPr lang="en-US" sz="850" dirty="0">
                  <a:solidFill>
                    <a:schemeClr val="bg2">
                      <a:lumMod val="50000"/>
                    </a:schemeClr>
                  </a:solidFill>
                  <a:latin typeface="+mj-lt"/>
                </a:rPr>
                <a:t>Hi-Cap</a:t>
              </a:r>
            </a:p>
            <a:p>
              <a:pPr marL="60325" indent="-60325">
                <a:buFont typeface="Arial" panose="020B0604020202020204" pitchFamily="34" charset="0"/>
                <a:buChar char="•"/>
              </a:pPr>
              <a:r>
                <a:rPr lang="en-US" sz="850" dirty="0">
                  <a:solidFill>
                    <a:schemeClr val="bg2">
                      <a:lumMod val="50000"/>
                    </a:schemeClr>
                  </a:solidFill>
                  <a:latin typeface="+mj-lt"/>
                </a:rPr>
                <a:t>Learning Assistance Prog.</a:t>
              </a:r>
            </a:p>
            <a:p>
              <a:pPr marL="60325" indent="-60325">
                <a:buFont typeface="Arial" panose="020B0604020202020204" pitchFamily="34" charset="0"/>
                <a:buChar char="•"/>
              </a:pPr>
              <a:r>
                <a:rPr lang="en-US" sz="850" dirty="0">
                  <a:solidFill>
                    <a:schemeClr val="bg2">
                      <a:lumMod val="50000"/>
                    </a:schemeClr>
                  </a:solidFill>
                  <a:latin typeface="+mj-lt"/>
                </a:rPr>
                <a:t>LGBTQIA+ Coordinator </a:t>
              </a:r>
              <a:endParaRPr lang="en-US" sz="850" dirty="0">
                <a:solidFill>
                  <a:schemeClr val="bg2">
                    <a:lumMod val="50000"/>
                  </a:schemeClr>
                </a:solidFill>
              </a:endParaRPr>
            </a:p>
            <a:p>
              <a:pPr marL="60325" indent="-60325">
                <a:buFont typeface="Arial" panose="020B0604020202020204" pitchFamily="34" charset="0"/>
                <a:buChar char="•"/>
              </a:pPr>
              <a:endParaRPr lang="en-US" sz="850" dirty="0">
                <a:solidFill>
                  <a:schemeClr val="bg2">
                    <a:lumMod val="50000"/>
                  </a:schemeClr>
                </a:solidFill>
                <a:latin typeface="+mj-lt"/>
              </a:endParaRPr>
            </a:p>
            <a:p>
              <a:endParaRPr lang="en-US" sz="900" dirty="0">
                <a:solidFill>
                  <a:schemeClr val="bg2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4" name="Line Callout 2 (Accent Bar) 3"/>
            <p:cNvSpPr>
              <a:spLocks/>
            </p:cNvSpPr>
            <p:nvPr/>
          </p:nvSpPr>
          <p:spPr>
            <a:xfrm>
              <a:off x="1908447" y="1444843"/>
              <a:ext cx="2164581" cy="1706731"/>
            </a:xfrm>
            <a:prstGeom prst="accentCallout2">
              <a:avLst>
                <a:gd name="adj1" fmla="val 32641"/>
                <a:gd name="adj2" fmla="val 78124"/>
                <a:gd name="adj3" fmla="val 32055"/>
                <a:gd name="adj4" fmla="val 160074"/>
                <a:gd name="adj5" fmla="val 36337"/>
                <a:gd name="adj6" fmla="val 172617"/>
              </a:avLst>
            </a:prstGeom>
            <a:noFill/>
            <a:ln>
              <a:solidFill>
                <a:schemeClr val="bg2">
                  <a:lumMod val="75000"/>
                </a:schemeClr>
              </a:solidFill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60325" indent="-60325">
                <a:buFont typeface="Arial" panose="020B0604020202020204" pitchFamily="34" charset="0"/>
                <a:buChar char="•"/>
              </a:pPr>
              <a:r>
                <a:rPr lang="en-US" sz="1000" dirty="0">
                  <a:solidFill>
                    <a:schemeClr val="bg2">
                      <a:lumMod val="50000"/>
                    </a:schemeClr>
                  </a:solidFill>
                  <a:latin typeface="+mj-lt"/>
                </a:rPr>
                <a:t>Board Secretary</a:t>
              </a:r>
            </a:p>
            <a:p>
              <a:pPr marL="60325" indent="-60325">
                <a:buFont typeface="Arial" panose="020B0604020202020204" pitchFamily="34" charset="0"/>
                <a:buChar char="•"/>
              </a:pPr>
              <a:r>
                <a:rPr lang="en-US" sz="1000" dirty="0">
                  <a:solidFill>
                    <a:schemeClr val="bg2">
                      <a:lumMod val="50000"/>
                    </a:schemeClr>
                  </a:solidFill>
                  <a:latin typeface="+mj-lt"/>
                </a:rPr>
                <a:t>Teaching &amp; Learning</a:t>
              </a:r>
            </a:p>
            <a:p>
              <a:pPr marL="60325" indent="-60325">
                <a:buFont typeface="Arial" panose="020B0604020202020204" pitchFamily="34" charset="0"/>
                <a:buChar char="•"/>
              </a:pPr>
              <a:r>
                <a:rPr lang="en-US" sz="1000" dirty="0">
                  <a:solidFill>
                    <a:schemeClr val="bg2">
                      <a:lumMod val="50000"/>
                    </a:schemeClr>
                  </a:solidFill>
                  <a:latin typeface="+mj-lt"/>
                </a:rPr>
                <a:t>District Goals</a:t>
              </a:r>
            </a:p>
            <a:p>
              <a:pPr marL="60325" indent="-60325">
                <a:buFont typeface="Arial" panose="020B0604020202020204" pitchFamily="34" charset="0"/>
                <a:buChar char="•"/>
              </a:pPr>
              <a:r>
                <a:rPr lang="en-US" sz="1000" dirty="0">
                  <a:solidFill>
                    <a:schemeClr val="bg2">
                      <a:lumMod val="50000"/>
                    </a:schemeClr>
                  </a:solidFill>
                  <a:latin typeface="+mj-lt"/>
                </a:rPr>
                <a:t>Legal Issues</a:t>
              </a:r>
            </a:p>
            <a:p>
              <a:pPr marL="60325" indent="-60325">
                <a:buFont typeface="Arial" panose="020B0604020202020204" pitchFamily="34" charset="0"/>
                <a:buChar char="•"/>
              </a:pPr>
              <a:r>
                <a:rPr lang="en-US" sz="1000" dirty="0">
                  <a:solidFill>
                    <a:schemeClr val="bg2">
                      <a:lumMod val="50000"/>
                    </a:schemeClr>
                  </a:solidFill>
                  <a:latin typeface="+mj-lt"/>
                </a:rPr>
                <a:t>Policies &amp; Procedures</a:t>
              </a:r>
            </a:p>
            <a:p>
              <a:pPr marL="60325" indent="-60325">
                <a:buFont typeface="Arial" panose="020B0604020202020204" pitchFamily="34" charset="0"/>
                <a:buChar char="•"/>
              </a:pPr>
              <a:r>
                <a:rPr lang="en-US" sz="1000" dirty="0">
                  <a:solidFill>
                    <a:schemeClr val="bg2">
                      <a:lumMod val="50000"/>
                    </a:schemeClr>
                  </a:solidFill>
                  <a:latin typeface="+mj-lt"/>
                </a:rPr>
                <a:t>Strategic Plan</a:t>
              </a:r>
            </a:p>
            <a:p>
              <a:pPr marL="60325" indent="-60325">
                <a:buFont typeface="Arial" panose="020B0604020202020204" pitchFamily="34" charset="0"/>
                <a:buChar char="•"/>
              </a:pPr>
              <a:r>
                <a:rPr lang="en-US" sz="1000" dirty="0">
                  <a:solidFill>
                    <a:schemeClr val="bg2">
                      <a:lumMod val="50000"/>
                    </a:schemeClr>
                  </a:solidFill>
                  <a:latin typeface="+mj-lt"/>
                </a:rPr>
                <a:t>School Health &amp; Safety</a:t>
              </a:r>
            </a:p>
            <a:p>
              <a:pPr marL="60325" indent="-60325">
                <a:buFont typeface="Arial" panose="020B0604020202020204" pitchFamily="34" charset="0"/>
                <a:buChar char="•"/>
              </a:pPr>
              <a:r>
                <a:rPr lang="en-US" sz="1000" dirty="0">
                  <a:solidFill>
                    <a:schemeClr val="bg2">
                      <a:lumMod val="50000"/>
                    </a:schemeClr>
                  </a:solidFill>
                  <a:latin typeface="+mj-lt"/>
                </a:rPr>
                <a:t>Principal, Alternative Learning/</a:t>
              </a:r>
            </a:p>
            <a:p>
              <a:r>
                <a:rPr lang="en-US" sz="1000" dirty="0">
                  <a:solidFill>
                    <a:schemeClr val="bg2">
                      <a:lumMod val="50000"/>
                    </a:schemeClr>
                  </a:solidFill>
                  <a:latin typeface="+mj-lt"/>
                </a:rPr>
                <a:t>  Online Academy</a:t>
              </a:r>
            </a:p>
            <a:p>
              <a:pPr marL="60325" indent="-60325">
                <a:buFont typeface="Arial" panose="020B0604020202020204" pitchFamily="34" charset="0"/>
                <a:buChar char="•"/>
              </a:pPr>
              <a:r>
                <a:rPr lang="en-US" sz="1000" dirty="0">
                  <a:solidFill>
                    <a:schemeClr val="bg2">
                      <a:lumMod val="50000"/>
                    </a:schemeClr>
                  </a:solidFill>
                  <a:latin typeface="+mj-lt"/>
                </a:rPr>
                <a:t>Negotiations</a:t>
              </a:r>
            </a:p>
            <a:p>
              <a:pPr marL="60325" indent="-60325">
                <a:buFont typeface="Arial" panose="020B0604020202020204" pitchFamily="34" charset="0"/>
                <a:buChar char="•"/>
              </a:pPr>
              <a:r>
                <a:rPr lang="en-US" sz="1000" dirty="0">
                  <a:solidFill>
                    <a:schemeClr val="bg2">
                      <a:lumMod val="50000"/>
                    </a:schemeClr>
                  </a:solidFill>
                  <a:latin typeface="+mj-lt"/>
                </a:rPr>
                <a:t>Student Services &amp; Nursing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301225" y="4214310"/>
              <a:ext cx="1662965" cy="641888"/>
            </a:xfrm>
            <a:prstGeom prst="rect">
              <a:avLst/>
            </a:prstGeom>
            <a:solidFill>
              <a:schemeClr val="lt1">
                <a:alpha val="91000"/>
              </a:schemeClr>
            </a:solidFill>
            <a:ln>
              <a:noFill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60325" indent="-60325">
                <a:buFont typeface="Arial" panose="020B0604020202020204" pitchFamily="34" charset="0"/>
                <a:buChar char="•"/>
                <a:defRPr sz="1000">
                  <a:solidFill>
                    <a:schemeClr val="bg2">
                      <a:lumMod val="50000"/>
                    </a:schemeClr>
                  </a:solidFill>
                  <a:latin typeface="+mj-lt"/>
                </a:defRPr>
              </a:lvl1pPr>
              <a:lvl2pPr>
                <a:defRPr>
                  <a:solidFill>
                    <a:schemeClr val="dk1"/>
                  </a:solidFill>
                </a:defRPr>
              </a:lvl2pPr>
              <a:lvl3pPr>
                <a:defRPr>
                  <a:solidFill>
                    <a:schemeClr val="dk1"/>
                  </a:solidFill>
                </a:defRPr>
              </a:lvl3pPr>
              <a:lvl4pPr>
                <a:defRPr>
                  <a:solidFill>
                    <a:schemeClr val="dk1"/>
                  </a:solidFill>
                </a:defRPr>
              </a:lvl4pPr>
              <a:lvl5pPr>
                <a:defRPr>
                  <a:solidFill>
                    <a:schemeClr val="dk1"/>
                  </a:solidFill>
                </a:defRPr>
              </a:lvl5pPr>
              <a:lvl6pPr>
                <a:defRPr>
                  <a:solidFill>
                    <a:schemeClr val="dk1"/>
                  </a:solidFill>
                </a:defRPr>
              </a:lvl6pPr>
              <a:lvl7pPr>
                <a:defRPr>
                  <a:solidFill>
                    <a:schemeClr val="dk1"/>
                  </a:solidFill>
                </a:defRPr>
              </a:lvl7pPr>
              <a:lvl8pPr>
                <a:defRPr>
                  <a:solidFill>
                    <a:schemeClr val="dk1"/>
                  </a:solidFill>
                </a:defRPr>
              </a:lvl8pPr>
              <a:lvl9pPr>
                <a:defRPr>
                  <a:solidFill>
                    <a:schemeClr val="dk1"/>
                  </a:solidFill>
                </a:defRPr>
              </a:lvl9pPr>
            </a:lstStyle>
            <a:p>
              <a:r>
                <a:rPr lang="en-US" sz="900" dirty="0"/>
                <a:t>Route planning</a:t>
              </a:r>
            </a:p>
            <a:p>
              <a:r>
                <a:rPr lang="en-US" sz="900" dirty="0"/>
                <a:t>Drivers</a:t>
              </a:r>
            </a:p>
            <a:p>
              <a:r>
                <a:rPr lang="en-US" sz="900" dirty="0"/>
                <a:t>Athletics Program Support</a:t>
              </a:r>
            </a:p>
            <a:p>
              <a:r>
                <a:rPr lang="en-US" sz="900" dirty="0"/>
                <a:t>Vehicle Use</a:t>
              </a:r>
            </a:p>
            <a:p>
              <a:r>
                <a:rPr lang="en-US" sz="900" dirty="0"/>
                <a:t>Vehicle Maintenance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682386" y="4184205"/>
              <a:ext cx="1195140" cy="6558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60325" lvl="0" indent="-60325"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bg2">
                      <a:lumMod val="50000"/>
                    </a:schemeClr>
                  </a:solidFill>
                  <a:latin typeface="Calibri Light" panose="020F0302020204030204"/>
                </a:rPr>
                <a:t>Custodial</a:t>
              </a:r>
            </a:p>
            <a:p>
              <a:pPr marL="60325" lvl="0" indent="-60325"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bg2">
                      <a:lumMod val="50000"/>
                    </a:schemeClr>
                  </a:solidFill>
                  <a:latin typeface="Calibri Light" panose="020F0302020204030204"/>
                </a:rPr>
                <a:t>Facility Use</a:t>
              </a:r>
            </a:p>
            <a:p>
              <a:pPr marL="60325" lvl="0" indent="-60325"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bg2">
                      <a:lumMod val="50000"/>
                    </a:schemeClr>
                  </a:solidFill>
                  <a:latin typeface="Calibri Light" panose="020F0302020204030204"/>
                </a:rPr>
                <a:t>Grounds</a:t>
              </a:r>
            </a:p>
            <a:p>
              <a:pPr marL="60325" lvl="0" indent="-60325"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bg2">
                      <a:lumMod val="50000"/>
                    </a:schemeClr>
                  </a:solidFill>
                  <a:latin typeface="Calibri Light" panose="020F0302020204030204"/>
                </a:rPr>
                <a:t>Maintenance</a:t>
              </a:r>
            </a:p>
            <a:p>
              <a:pPr marL="60325" lvl="0" indent="-60325"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bg2">
                      <a:lumMod val="50000"/>
                    </a:schemeClr>
                  </a:solidFill>
                  <a:latin typeface="Calibri Light" panose="020F0302020204030204"/>
                </a:rPr>
                <a:t>Warehousing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717070" y="5337314"/>
              <a:ext cx="1249434" cy="1929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60325" lvl="0" indent="-60325">
                <a:buFont typeface="Arial" panose="020B0604020202020204" pitchFamily="34" charset="0"/>
                <a:buChar char="•"/>
              </a:pPr>
              <a:endParaRPr lang="en-US" sz="900" dirty="0">
                <a:solidFill>
                  <a:schemeClr val="bg2">
                    <a:lumMod val="50000"/>
                  </a:schemeClr>
                </a:solidFill>
                <a:latin typeface="Calibri Light" panose="020F0302020204030204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0477280" y="4207838"/>
              <a:ext cx="1596229" cy="12346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60325" lvl="0" indent="-60325">
                <a:buFont typeface="Arial" panose="020B0604020202020204" pitchFamily="34" charset="0"/>
                <a:buChar char="•"/>
                <a:defRPr sz="900">
                  <a:solidFill>
                    <a:schemeClr val="bg2">
                      <a:lumMod val="50000"/>
                    </a:schemeClr>
                  </a:solidFill>
                  <a:latin typeface="Calibri Light" panose="020F0302020204030204"/>
                </a:defRPr>
              </a:lvl1pPr>
            </a:lstStyle>
            <a:p>
              <a:r>
                <a:rPr lang="en-US" dirty="0"/>
                <a:t>Contract Compliance</a:t>
              </a:r>
            </a:p>
            <a:p>
              <a:r>
                <a:rPr lang="en-US" dirty="0"/>
                <a:t>Benefits Administrator</a:t>
              </a:r>
            </a:p>
            <a:p>
              <a:r>
                <a:rPr lang="en-US" dirty="0"/>
                <a:t>Investigations</a:t>
              </a:r>
            </a:p>
            <a:p>
              <a:r>
                <a:rPr lang="en-US" dirty="0"/>
                <a:t>Negotiations</a:t>
              </a:r>
            </a:p>
            <a:p>
              <a:r>
                <a:rPr lang="en-US" dirty="0"/>
                <a:t>Personnel Budget</a:t>
              </a:r>
            </a:p>
            <a:p>
              <a:r>
                <a:rPr lang="en-US" dirty="0"/>
                <a:t>Reporting</a:t>
              </a:r>
            </a:p>
            <a:p>
              <a:r>
                <a:rPr lang="en-US" dirty="0"/>
                <a:t>Recruiting &amp; Onboarding</a:t>
              </a:r>
            </a:p>
            <a:p>
              <a:r>
                <a:rPr lang="en-US" dirty="0"/>
                <a:t>Training Compliance</a:t>
              </a:r>
            </a:p>
            <a:p>
              <a:r>
                <a:rPr lang="en-US" dirty="0"/>
                <a:t>Civil Rights Coordinator</a:t>
              </a:r>
            </a:p>
            <a:p>
              <a:r>
                <a:rPr lang="en-US" sz="900" dirty="0">
                  <a:solidFill>
                    <a:schemeClr val="bg2">
                      <a:lumMod val="50000"/>
                    </a:schemeClr>
                  </a:solidFill>
                </a:rPr>
                <a:t>Title IX Coordinator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143511" y="4208984"/>
              <a:ext cx="1458586" cy="6558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60325" lvl="0" indent="-60325"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bg2">
                      <a:lumMod val="50000"/>
                    </a:schemeClr>
                  </a:solidFill>
                  <a:latin typeface="Calibri Light" panose="020F0302020204030204"/>
                </a:rPr>
                <a:t>Teaching &amp; Learning</a:t>
              </a:r>
            </a:p>
            <a:p>
              <a:pPr marL="60325" lvl="0" indent="-60325"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bg2">
                      <a:lumMod val="50000"/>
                    </a:schemeClr>
                  </a:solidFill>
                  <a:latin typeface="Calibri Light" panose="020F0302020204030204"/>
                </a:rPr>
                <a:t>Instructional Support K-12</a:t>
              </a:r>
            </a:p>
            <a:p>
              <a:pPr marL="60325" lvl="0" indent="-60325"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bg2">
                      <a:lumMod val="50000"/>
                    </a:schemeClr>
                  </a:solidFill>
                  <a:latin typeface="Calibri Light" panose="020F0302020204030204"/>
                </a:rPr>
                <a:t>Student Discipline</a:t>
              </a:r>
            </a:p>
            <a:p>
              <a:pPr marL="60325" indent="-60325"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bg2">
                      <a:lumMod val="50000"/>
                    </a:schemeClr>
                  </a:solidFill>
                </a:rPr>
                <a:t>School Safety</a:t>
              </a:r>
              <a:endParaRPr lang="en-US" sz="900" dirty="0">
                <a:solidFill>
                  <a:schemeClr val="bg2">
                    <a:lumMod val="50000"/>
                  </a:schemeClr>
                </a:solidFill>
                <a:latin typeface="Calibri Light" panose="020F0302020204030204"/>
              </a:endParaRPr>
            </a:p>
            <a:p>
              <a:pPr marL="60325" indent="-60325"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bg2">
                      <a:lumMod val="50000"/>
                    </a:schemeClr>
                  </a:solidFill>
                </a:rPr>
                <a:t>Title 1</a:t>
              </a: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879434" y="4225236"/>
              <a:ext cx="1450659" cy="5401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60325" lvl="0" indent="-60325"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bg2">
                      <a:lumMod val="50000"/>
                    </a:schemeClr>
                  </a:solidFill>
                  <a:latin typeface="Calibri Light" panose="020F0302020204030204"/>
                </a:rPr>
                <a:t>Teaching &amp; Learning</a:t>
              </a:r>
            </a:p>
            <a:p>
              <a:pPr marL="60325" lvl="0" indent="-60325"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bg2">
                      <a:lumMod val="50000"/>
                    </a:schemeClr>
                  </a:solidFill>
                  <a:latin typeface="Calibri Light" panose="020F0302020204030204"/>
                </a:rPr>
                <a:t>Instructional Support K-12</a:t>
              </a:r>
            </a:p>
            <a:p>
              <a:pPr marL="60325" lvl="0" indent="-60325"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bg2">
                      <a:lumMod val="50000"/>
                    </a:schemeClr>
                  </a:solidFill>
                  <a:latin typeface="Calibri Light" panose="020F0302020204030204"/>
                </a:rPr>
                <a:t>Student Discipline</a:t>
              </a:r>
            </a:p>
            <a:p>
              <a:pPr marL="60325" indent="-60325"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bg2">
                      <a:lumMod val="50000"/>
                    </a:schemeClr>
                  </a:solidFill>
                </a:rPr>
                <a:t>School Safety</a:t>
              </a:r>
            </a:p>
          </p:txBody>
        </p:sp>
        <p:sp>
          <p:nvSpPr>
            <p:cNvPr id="34" name="Line Callout 2 (Accent Bar) 33"/>
            <p:cNvSpPr/>
            <p:nvPr/>
          </p:nvSpPr>
          <p:spPr>
            <a:xfrm>
              <a:off x="5020844" y="4205689"/>
              <a:ext cx="1192432" cy="771642"/>
            </a:xfrm>
            <a:prstGeom prst="accentCallout2">
              <a:avLst>
                <a:gd name="adj1" fmla="val 5441"/>
                <a:gd name="adj2" fmla="val -2936"/>
                <a:gd name="adj3" fmla="val -12191"/>
                <a:gd name="adj4" fmla="val 12535"/>
                <a:gd name="adj5" fmla="val -11728"/>
                <a:gd name="adj6" fmla="val 29345"/>
              </a:avLst>
            </a:prstGeom>
            <a:solidFill>
              <a:schemeClr val="bg1">
                <a:alpha val="90000"/>
              </a:schemeClr>
            </a:solidFill>
          </p:spPr>
          <p:txBody>
            <a:bodyPr wrap="square" rtlCol="0">
              <a:spAutoFit/>
            </a:bodyPr>
            <a:lstStyle/>
            <a:p>
              <a:pPr marL="60325" indent="-60325"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bg2">
                      <a:lumMod val="50000"/>
                      <a:alpha val="90000"/>
                    </a:schemeClr>
                  </a:solidFill>
                  <a:latin typeface="Calibri Light" panose="020F0302020204030204"/>
                </a:rPr>
                <a:t>Accounting</a:t>
              </a:r>
            </a:p>
            <a:p>
              <a:pPr marL="60325" indent="-60325"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bg2">
                      <a:lumMod val="50000"/>
                      <a:alpha val="90000"/>
                    </a:schemeClr>
                  </a:solidFill>
                  <a:latin typeface="Calibri Light" panose="020F0302020204030204"/>
                </a:rPr>
                <a:t>Budget &amp; Finance</a:t>
              </a:r>
            </a:p>
            <a:p>
              <a:pPr marL="60325" indent="-60325"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bg2">
                      <a:lumMod val="50000"/>
                      <a:alpha val="90000"/>
                    </a:schemeClr>
                  </a:solidFill>
                  <a:latin typeface="Calibri Light" panose="020F0302020204030204"/>
                </a:rPr>
                <a:t>Accounts Receivable</a:t>
              </a:r>
            </a:p>
            <a:p>
              <a:pPr marL="60325" indent="-60325"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bg2">
                      <a:lumMod val="50000"/>
                      <a:alpha val="90000"/>
                    </a:schemeClr>
                  </a:solidFill>
                  <a:latin typeface="Calibri Light" panose="020F0302020204030204"/>
                </a:rPr>
                <a:t>Purchasing</a:t>
              </a:r>
            </a:p>
            <a:p>
              <a:pPr marL="60325" indent="-60325"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bg2">
                      <a:lumMod val="50000"/>
                      <a:alpha val="90000"/>
                    </a:schemeClr>
                  </a:solidFill>
                  <a:latin typeface="Calibri Light" panose="020F0302020204030204"/>
                </a:rPr>
                <a:t>Employee Benefits</a:t>
              </a:r>
            </a:p>
            <a:p>
              <a:pPr marL="60325" indent="-60325"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bg2">
                      <a:lumMod val="50000"/>
                      <a:alpha val="90000"/>
                    </a:schemeClr>
                  </a:solidFill>
                  <a:latin typeface="Calibri Light" panose="020F0302020204030204"/>
                </a:rPr>
                <a:t>Negotiations</a:t>
              </a:r>
            </a:p>
          </p:txBody>
        </p:sp>
      </p:grpSp>
      <p:sp>
        <p:nvSpPr>
          <p:cNvPr id="5" name="Line Callout 2 (Accent Bar) 4"/>
          <p:cNvSpPr/>
          <p:nvPr/>
        </p:nvSpPr>
        <p:spPr>
          <a:xfrm>
            <a:off x="8724343" y="1890327"/>
            <a:ext cx="3027579" cy="1198344"/>
          </a:xfrm>
          <a:prstGeom prst="accentCallout2">
            <a:avLst>
              <a:gd name="adj1" fmla="val 18750"/>
              <a:gd name="adj2" fmla="val -8333"/>
              <a:gd name="adj3" fmla="val 59958"/>
              <a:gd name="adj4" fmla="val -20219"/>
              <a:gd name="adj5" fmla="val 67467"/>
              <a:gd name="adj6" fmla="val -26466"/>
            </a:avLst>
          </a:prstGeom>
          <a:noFill/>
          <a:ln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60325" indent="-60325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Day-to-day Operations of District/Supt Office</a:t>
            </a:r>
          </a:p>
          <a:p>
            <a:pPr marL="60325" indent="-60325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Maintenance of Board Policies and Procedures</a:t>
            </a:r>
          </a:p>
          <a:p>
            <a:pPr marL="60325" indent="-60325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State &amp; Federal Reporting Compliance</a:t>
            </a:r>
          </a:p>
          <a:p>
            <a:pPr marL="60325" indent="-60325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Records Management &amp; Retention System</a:t>
            </a:r>
          </a:p>
          <a:p>
            <a:pPr marL="60325" indent="-60325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System Administrator for EDS/District website</a:t>
            </a:r>
          </a:p>
          <a:p>
            <a:pPr marL="60325" indent="-60325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Public Communication, Press Releases, Social Media</a:t>
            </a:r>
          </a:p>
          <a:p>
            <a:pPr marL="60325" indent="-60325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Pupil Personnel</a:t>
            </a:r>
          </a:p>
          <a:p>
            <a:pPr marL="60325" indent="-60325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Contracts</a:t>
            </a:r>
          </a:p>
        </p:txBody>
      </p:sp>
      <p:sp>
        <p:nvSpPr>
          <p:cNvPr id="6" name="Line Callout 2 (Accent Bar) 5"/>
          <p:cNvSpPr/>
          <p:nvPr/>
        </p:nvSpPr>
        <p:spPr>
          <a:xfrm>
            <a:off x="6392223" y="5538206"/>
            <a:ext cx="1255825" cy="824948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3343"/>
              <a:gd name="adj6" fmla="val -19205"/>
            </a:avLst>
          </a:prstGeom>
          <a:noFill/>
          <a:ln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60325" lvl="0" indent="-60325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2">
                    <a:lumMod val="50000"/>
                  </a:schemeClr>
                </a:solidFill>
                <a:latin typeface="Calibri Light" panose="020F0302020204030204"/>
              </a:rPr>
              <a:t>Payroll</a:t>
            </a:r>
          </a:p>
          <a:p>
            <a:pPr marL="60325" lvl="0" indent="-60325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2">
                    <a:lumMod val="50000"/>
                  </a:schemeClr>
                </a:solidFill>
                <a:latin typeface="Calibri Light" panose="020F0302020204030204"/>
              </a:rPr>
              <a:t>Accounts Payable</a:t>
            </a:r>
          </a:p>
          <a:p>
            <a:pPr marL="60325" lvl="0" indent="-60325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2">
                    <a:lumMod val="50000"/>
                  </a:schemeClr>
                </a:solidFill>
                <a:latin typeface="Calibri Light" panose="020F0302020204030204"/>
              </a:rPr>
              <a:t>Accounts Receivable</a:t>
            </a:r>
          </a:p>
          <a:p>
            <a:pPr marL="60325" lvl="0" indent="-60325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2">
                    <a:lumMod val="50000"/>
                  </a:schemeClr>
                </a:solidFill>
                <a:latin typeface="Calibri Light" panose="020F0302020204030204"/>
              </a:rPr>
              <a:t>Expense Reports</a:t>
            </a:r>
          </a:p>
          <a:p>
            <a:pPr marL="60325" lvl="0" indent="-60325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2">
                    <a:lumMod val="50000"/>
                  </a:schemeClr>
                </a:solidFill>
                <a:latin typeface="Calibri Light" panose="020F0302020204030204"/>
              </a:rPr>
              <a:t>Cash Receiving</a:t>
            </a:r>
          </a:p>
          <a:p>
            <a:pPr marL="60325" lvl="0" indent="-60325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2">
                    <a:lumMod val="50000"/>
                  </a:schemeClr>
                </a:solidFill>
                <a:latin typeface="Calibri Light" panose="020F0302020204030204"/>
              </a:rPr>
              <a:t>AD Assistant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A2745E8-A7D1-F012-6003-AB34D0A39017}"/>
              </a:ext>
            </a:extLst>
          </p:cNvPr>
          <p:cNvGrpSpPr/>
          <p:nvPr/>
        </p:nvGrpSpPr>
        <p:grpSpPr>
          <a:xfrm>
            <a:off x="461142" y="627568"/>
            <a:ext cx="11290783" cy="5573495"/>
            <a:chOff x="461142" y="627568"/>
            <a:chExt cx="11290783" cy="5573495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9F12057-6CD8-C55B-D9FB-EDC8A7B3A5B8}"/>
                </a:ext>
              </a:extLst>
            </p:cNvPr>
            <p:cNvSpPr/>
            <p:nvPr/>
          </p:nvSpPr>
          <p:spPr>
            <a:xfrm>
              <a:off x="4784039" y="4204487"/>
              <a:ext cx="165077" cy="190495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904958"/>
                  </a:lnTo>
                  <a:lnTo>
                    <a:pt x="165077" y="1904958"/>
                  </a:lnTo>
                </a:path>
              </a:pathLst>
            </a:custGeom>
            <a:noFill/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E039B125-2CAD-F2C8-2E87-563CB581B183}"/>
                </a:ext>
              </a:extLst>
            </p:cNvPr>
            <p:cNvSpPr/>
            <p:nvPr/>
          </p:nvSpPr>
          <p:spPr>
            <a:xfrm>
              <a:off x="6196710" y="2135120"/>
              <a:ext cx="389250" cy="63678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636785"/>
                  </a:lnTo>
                  <a:lnTo>
                    <a:pt x="389250" y="636785"/>
                  </a:lnTo>
                </a:path>
              </a:pathLst>
            </a:custGeom>
            <a:noFill/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1743C262-25D3-8270-E59B-2A35C570C173}"/>
                </a:ext>
              </a:extLst>
            </p:cNvPr>
            <p:cNvSpPr/>
            <p:nvPr/>
          </p:nvSpPr>
          <p:spPr>
            <a:xfrm>
              <a:off x="6196710" y="2135120"/>
              <a:ext cx="4931715" cy="1590857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459923"/>
                  </a:lnTo>
                  <a:lnTo>
                    <a:pt x="4931715" y="1459923"/>
                  </a:lnTo>
                  <a:lnTo>
                    <a:pt x="4931715" y="1590857"/>
                  </a:lnTo>
                </a:path>
              </a:pathLst>
            </a:custGeom>
            <a:noFill/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AC4DCCF1-1E95-CC34-5F03-AC41FE479CA5}"/>
                </a:ext>
              </a:extLst>
            </p:cNvPr>
            <p:cNvSpPr/>
            <p:nvPr/>
          </p:nvSpPr>
          <p:spPr>
            <a:xfrm>
              <a:off x="5399604" y="2135120"/>
              <a:ext cx="797106" cy="1616776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797106" y="0"/>
                  </a:moveTo>
                  <a:lnTo>
                    <a:pt x="797106" y="1485842"/>
                  </a:lnTo>
                  <a:lnTo>
                    <a:pt x="0" y="1485842"/>
                  </a:lnTo>
                  <a:lnTo>
                    <a:pt x="0" y="1616776"/>
                  </a:lnTo>
                </a:path>
              </a:pathLst>
            </a:custGeom>
            <a:noFill/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9460DBD-8670-D914-6BD8-75901F5DE2BC}"/>
                </a:ext>
              </a:extLst>
            </p:cNvPr>
            <p:cNvSpPr/>
            <p:nvPr/>
          </p:nvSpPr>
          <p:spPr>
            <a:xfrm>
              <a:off x="6196710" y="2135120"/>
              <a:ext cx="593047" cy="162072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489788"/>
                  </a:lnTo>
                  <a:lnTo>
                    <a:pt x="593047" y="1489788"/>
                  </a:lnTo>
                  <a:lnTo>
                    <a:pt x="593047" y="1620723"/>
                  </a:lnTo>
                </a:path>
              </a:pathLst>
            </a:custGeom>
            <a:noFill/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D0D9FA0-E63D-817A-7954-64A427BDEDC3}"/>
                </a:ext>
              </a:extLst>
            </p:cNvPr>
            <p:cNvSpPr/>
            <p:nvPr/>
          </p:nvSpPr>
          <p:spPr>
            <a:xfrm>
              <a:off x="6196710" y="2135120"/>
              <a:ext cx="2020224" cy="160303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472100"/>
                  </a:lnTo>
                  <a:lnTo>
                    <a:pt x="2020224" y="1472100"/>
                  </a:lnTo>
                  <a:lnTo>
                    <a:pt x="2020224" y="1603034"/>
                  </a:lnTo>
                </a:path>
              </a:pathLst>
            </a:custGeom>
            <a:noFill/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F5367CE-758B-5D1D-7105-B7846B747189}"/>
                </a:ext>
              </a:extLst>
            </p:cNvPr>
            <p:cNvSpPr/>
            <p:nvPr/>
          </p:nvSpPr>
          <p:spPr>
            <a:xfrm>
              <a:off x="3926612" y="2135120"/>
              <a:ext cx="2270097" cy="162587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2270097" y="0"/>
                  </a:moveTo>
                  <a:lnTo>
                    <a:pt x="2270097" y="1494938"/>
                  </a:lnTo>
                  <a:lnTo>
                    <a:pt x="0" y="1494938"/>
                  </a:lnTo>
                  <a:lnTo>
                    <a:pt x="0" y="1625873"/>
                  </a:lnTo>
                </a:path>
              </a:pathLst>
            </a:custGeom>
            <a:noFill/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7BD39B99-CA52-61B6-6E81-B4AB02B26D7E}"/>
                </a:ext>
              </a:extLst>
            </p:cNvPr>
            <p:cNvSpPr/>
            <p:nvPr/>
          </p:nvSpPr>
          <p:spPr>
            <a:xfrm>
              <a:off x="2509536" y="2135120"/>
              <a:ext cx="3687174" cy="163345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3687174" y="0"/>
                  </a:moveTo>
                  <a:lnTo>
                    <a:pt x="3687174" y="1502520"/>
                  </a:lnTo>
                  <a:lnTo>
                    <a:pt x="0" y="1502520"/>
                  </a:lnTo>
                  <a:lnTo>
                    <a:pt x="0" y="1633455"/>
                  </a:lnTo>
                </a:path>
              </a:pathLst>
            </a:custGeom>
            <a:noFill/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C13F9FA6-6F14-89BE-BFE3-1B89DBE8E9A5}"/>
                </a:ext>
              </a:extLst>
            </p:cNvPr>
            <p:cNvSpPr/>
            <p:nvPr/>
          </p:nvSpPr>
          <p:spPr>
            <a:xfrm>
              <a:off x="1084641" y="2135120"/>
              <a:ext cx="5112069" cy="161400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5112069" y="0"/>
                  </a:moveTo>
                  <a:lnTo>
                    <a:pt x="5112069" y="1483073"/>
                  </a:lnTo>
                  <a:lnTo>
                    <a:pt x="0" y="1483073"/>
                  </a:lnTo>
                  <a:lnTo>
                    <a:pt x="0" y="1614008"/>
                  </a:lnTo>
                </a:path>
              </a:pathLst>
            </a:custGeom>
            <a:noFill/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76FAC37-331D-57DD-7017-1AFDB517B53B}"/>
                </a:ext>
              </a:extLst>
            </p:cNvPr>
            <p:cNvSpPr/>
            <p:nvPr/>
          </p:nvSpPr>
          <p:spPr>
            <a:xfrm>
              <a:off x="6150990" y="1111615"/>
              <a:ext cx="91440" cy="40000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7528" y="0"/>
                  </a:moveTo>
                  <a:lnTo>
                    <a:pt x="47528" y="269071"/>
                  </a:lnTo>
                  <a:lnTo>
                    <a:pt x="45720" y="269071"/>
                  </a:lnTo>
                  <a:lnTo>
                    <a:pt x="45720" y="400005"/>
                  </a:lnTo>
                </a:path>
              </a:pathLst>
            </a:custGeom>
            <a:noFill/>
          </p:spPr>
          <p:style>
            <a:lnRef idx="2">
              <a:schemeClr val="dk2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AD04BE15-04EE-41CD-459A-8210E95915AA}"/>
                </a:ext>
              </a:extLst>
            </p:cNvPr>
            <p:cNvSpPr/>
            <p:nvPr/>
          </p:nvSpPr>
          <p:spPr>
            <a:xfrm>
              <a:off x="4004755" y="627568"/>
              <a:ext cx="4387525" cy="484047"/>
            </a:xfrm>
            <a:custGeom>
              <a:avLst/>
              <a:gdLst>
                <a:gd name="connsiteX0" fmla="*/ 0 w 4387525"/>
                <a:gd name="connsiteY0" fmla="*/ 0 h 484047"/>
                <a:gd name="connsiteX1" fmla="*/ 4387525 w 4387525"/>
                <a:gd name="connsiteY1" fmla="*/ 0 h 484047"/>
                <a:gd name="connsiteX2" fmla="*/ 4387525 w 4387525"/>
                <a:gd name="connsiteY2" fmla="*/ 484047 h 484047"/>
                <a:gd name="connsiteX3" fmla="*/ 0 w 4387525"/>
                <a:gd name="connsiteY3" fmla="*/ 484047 h 484047"/>
                <a:gd name="connsiteX4" fmla="*/ 0 w 4387525"/>
                <a:gd name="connsiteY4" fmla="*/ 0 h 4840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87525" h="484047">
                  <a:moveTo>
                    <a:pt x="0" y="0"/>
                  </a:moveTo>
                  <a:lnTo>
                    <a:pt x="4387525" y="0"/>
                  </a:lnTo>
                  <a:lnTo>
                    <a:pt x="4387525" y="484047"/>
                  </a:lnTo>
                  <a:lnTo>
                    <a:pt x="0" y="48404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3">
              <a:schemeClr val="dk2">
                <a:hueOff val="0"/>
                <a:satOff val="0"/>
                <a:lumOff val="0"/>
                <a:alphaOff val="0"/>
              </a:schemeClr>
            </a:fillRef>
            <a:effectRef idx="3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000" b="1" kern="1200" dirty="0"/>
                <a:t>Board of Directors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000" kern="1200" dirty="0"/>
                <a:t>Barbara Bevens | TJ Heller | John Kurtz | Brian Moore | Sarah Werling - Sandwith</a:t>
              </a: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5E9C7D02-D71C-6F8A-75E2-E827BA456541}"/>
                </a:ext>
              </a:extLst>
            </p:cNvPr>
            <p:cNvSpPr/>
            <p:nvPr/>
          </p:nvSpPr>
          <p:spPr>
            <a:xfrm>
              <a:off x="5573211" y="1511621"/>
              <a:ext cx="1246998" cy="623499"/>
            </a:xfrm>
            <a:custGeom>
              <a:avLst/>
              <a:gdLst>
                <a:gd name="connsiteX0" fmla="*/ 0 w 1246998"/>
                <a:gd name="connsiteY0" fmla="*/ 0 h 623499"/>
                <a:gd name="connsiteX1" fmla="*/ 1246998 w 1246998"/>
                <a:gd name="connsiteY1" fmla="*/ 0 h 623499"/>
                <a:gd name="connsiteX2" fmla="*/ 1246998 w 1246998"/>
                <a:gd name="connsiteY2" fmla="*/ 623499 h 623499"/>
                <a:gd name="connsiteX3" fmla="*/ 0 w 1246998"/>
                <a:gd name="connsiteY3" fmla="*/ 623499 h 623499"/>
                <a:gd name="connsiteX4" fmla="*/ 0 w 1246998"/>
                <a:gd name="connsiteY4" fmla="*/ 0 h 623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6998" h="623499">
                  <a:moveTo>
                    <a:pt x="0" y="0"/>
                  </a:moveTo>
                  <a:lnTo>
                    <a:pt x="1246998" y="0"/>
                  </a:lnTo>
                  <a:lnTo>
                    <a:pt x="1246998" y="623499"/>
                  </a:lnTo>
                  <a:lnTo>
                    <a:pt x="0" y="62349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3">
              <a:schemeClr val="dk2">
                <a:hueOff val="0"/>
                <a:satOff val="0"/>
                <a:lumOff val="0"/>
                <a:alphaOff val="0"/>
              </a:schemeClr>
            </a:fillRef>
            <a:effectRef idx="3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000" kern="1200" dirty="0"/>
                <a:t>Fred Woods, 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000" kern="1200" dirty="0"/>
                <a:t>Superintendent</a:t>
              </a: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7F7BD7F8-5225-4E40-E6D8-F12C6555B219}"/>
                </a:ext>
              </a:extLst>
            </p:cNvPr>
            <p:cNvSpPr/>
            <p:nvPr/>
          </p:nvSpPr>
          <p:spPr>
            <a:xfrm>
              <a:off x="461142" y="3749128"/>
              <a:ext cx="1246998" cy="623499"/>
            </a:xfrm>
            <a:custGeom>
              <a:avLst/>
              <a:gdLst>
                <a:gd name="connsiteX0" fmla="*/ 0 w 1246998"/>
                <a:gd name="connsiteY0" fmla="*/ 0 h 623499"/>
                <a:gd name="connsiteX1" fmla="*/ 1246998 w 1246998"/>
                <a:gd name="connsiteY1" fmla="*/ 0 h 623499"/>
                <a:gd name="connsiteX2" fmla="*/ 1246998 w 1246998"/>
                <a:gd name="connsiteY2" fmla="*/ 623499 h 623499"/>
                <a:gd name="connsiteX3" fmla="*/ 0 w 1246998"/>
                <a:gd name="connsiteY3" fmla="*/ 623499 h 623499"/>
                <a:gd name="connsiteX4" fmla="*/ 0 w 1246998"/>
                <a:gd name="connsiteY4" fmla="*/ 0 h 623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6998" h="623499">
                  <a:moveTo>
                    <a:pt x="0" y="0"/>
                  </a:moveTo>
                  <a:lnTo>
                    <a:pt x="1246998" y="0"/>
                  </a:lnTo>
                  <a:lnTo>
                    <a:pt x="1246998" y="623499"/>
                  </a:lnTo>
                  <a:lnTo>
                    <a:pt x="0" y="62349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3">
              <a:schemeClr val="dk2">
                <a:hueOff val="0"/>
                <a:satOff val="0"/>
                <a:lumOff val="0"/>
                <a:alphaOff val="0"/>
              </a:schemeClr>
            </a:fillRef>
            <a:effectRef idx="3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sz="1000" kern="1200" dirty="0"/>
                <a:t>Andrea Hillman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sz="1000" kern="1200" dirty="0"/>
                <a:t>Principal, 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sz="1000" kern="1200" dirty="0"/>
                <a:t>High School</a:t>
              </a:r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45A7E71-678C-1F8B-3F7D-2A50F6E1ECDC}"/>
                </a:ext>
              </a:extLst>
            </p:cNvPr>
            <p:cNvSpPr/>
            <p:nvPr/>
          </p:nvSpPr>
          <p:spPr>
            <a:xfrm>
              <a:off x="1886037" y="3768575"/>
              <a:ext cx="1246998" cy="623499"/>
            </a:xfrm>
            <a:custGeom>
              <a:avLst/>
              <a:gdLst>
                <a:gd name="connsiteX0" fmla="*/ 0 w 1246998"/>
                <a:gd name="connsiteY0" fmla="*/ 0 h 623499"/>
                <a:gd name="connsiteX1" fmla="*/ 1246998 w 1246998"/>
                <a:gd name="connsiteY1" fmla="*/ 0 h 623499"/>
                <a:gd name="connsiteX2" fmla="*/ 1246998 w 1246998"/>
                <a:gd name="connsiteY2" fmla="*/ 623499 h 623499"/>
                <a:gd name="connsiteX3" fmla="*/ 0 w 1246998"/>
                <a:gd name="connsiteY3" fmla="*/ 623499 h 623499"/>
                <a:gd name="connsiteX4" fmla="*/ 0 w 1246998"/>
                <a:gd name="connsiteY4" fmla="*/ 0 h 623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6998" h="623499">
                  <a:moveTo>
                    <a:pt x="0" y="0"/>
                  </a:moveTo>
                  <a:lnTo>
                    <a:pt x="1246998" y="0"/>
                  </a:lnTo>
                  <a:lnTo>
                    <a:pt x="1246998" y="623499"/>
                  </a:lnTo>
                  <a:lnTo>
                    <a:pt x="0" y="62349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3">
              <a:schemeClr val="dk2">
                <a:hueOff val="0"/>
                <a:satOff val="0"/>
                <a:lumOff val="0"/>
                <a:alphaOff val="0"/>
              </a:schemeClr>
            </a:fillRef>
            <a:effectRef idx="3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sz="1000" kern="1200" dirty="0"/>
                <a:t>Holly Wehner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sz="1000" kern="1200" dirty="0"/>
                <a:t>Principal, 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sz="1000" kern="1200" dirty="0"/>
                <a:t>Elementary School</a:t>
              </a:r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339F0CE1-B1BA-33CC-3AF3-C91D2F6C4325}"/>
                </a:ext>
              </a:extLst>
            </p:cNvPr>
            <p:cNvSpPr/>
            <p:nvPr/>
          </p:nvSpPr>
          <p:spPr>
            <a:xfrm>
              <a:off x="9058965" y="3733883"/>
              <a:ext cx="1246998" cy="623499"/>
            </a:xfrm>
            <a:custGeom>
              <a:avLst/>
              <a:gdLst>
                <a:gd name="connsiteX0" fmla="*/ 0 w 1246998"/>
                <a:gd name="connsiteY0" fmla="*/ 0 h 623499"/>
                <a:gd name="connsiteX1" fmla="*/ 1246998 w 1246998"/>
                <a:gd name="connsiteY1" fmla="*/ 0 h 623499"/>
                <a:gd name="connsiteX2" fmla="*/ 1246998 w 1246998"/>
                <a:gd name="connsiteY2" fmla="*/ 623499 h 623499"/>
                <a:gd name="connsiteX3" fmla="*/ 0 w 1246998"/>
                <a:gd name="connsiteY3" fmla="*/ 623499 h 623499"/>
                <a:gd name="connsiteX4" fmla="*/ 0 w 1246998"/>
                <a:gd name="connsiteY4" fmla="*/ 0 h 623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6998" h="623499">
                  <a:moveTo>
                    <a:pt x="0" y="0"/>
                  </a:moveTo>
                  <a:lnTo>
                    <a:pt x="1246998" y="0"/>
                  </a:lnTo>
                  <a:lnTo>
                    <a:pt x="1246998" y="623499"/>
                  </a:lnTo>
                  <a:lnTo>
                    <a:pt x="0" y="62349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3">
              <a:schemeClr val="dk2">
                <a:hueOff val="0"/>
                <a:satOff val="0"/>
                <a:lumOff val="0"/>
                <a:alphaOff val="0"/>
              </a:schemeClr>
            </a:fillRef>
            <a:effectRef idx="3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sz="1000" kern="1200" dirty="0"/>
                <a:t>Becky Bell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sz="1000" kern="1200" dirty="0"/>
                <a:t>Director,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sz="1000" kern="1200" dirty="0"/>
                <a:t>Special Services</a:t>
              </a:r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9B97934-1736-6866-3525-293DB4D35274}"/>
                </a:ext>
              </a:extLst>
            </p:cNvPr>
            <p:cNvSpPr/>
            <p:nvPr/>
          </p:nvSpPr>
          <p:spPr>
            <a:xfrm>
              <a:off x="7593435" y="3738155"/>
              <a:ext cx="1246998" cy="623499"/>
            </a:xfrm>
            <a:custGeom>
              <a:avLst/>
              <a:gdLst>
                <a:gd name="connsiteX0" fmla="*/ 0 w 1246998"/>
                <a:gd name="connsiteY0" fmla="*/ 0 h 623499"/>
                <a:gd name="connsiteX1" fmla="*/ 1246998 w 1246998"/>
                <a:gd name="connsiteY1" fmla="*/ 0 h 623499"/>
                <a:gd name="connsiteX2" fmla="*/ 1246998 w 1246998"/>
                <a:gd name="connsiteY2" fmla="*/ 623499 h 623499"/>
                <a:gd name="connsiteX3" fmla="*/ 0 w 1246998"/>
                <a:gd name="connsiteY3" fmla="*/ 623499 h 623499"/>
                <a:gd name="connsiteX4" fmla="*/ 0 w 1246998"/>
                <a:gd name="connsiteY4" fmla="*/ 0 h 623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6998" h="623499">
                  <a:moveTo>
                    <a:pt x="0" y="0"/>
                  </a:moveTo>
                  <a:lnTo>
                    <a:pt x="1246998" y="0"/>
                  </a:lnTo>
                  <a:lnTo>
                    <a:pt x="1246998" y="623499"/>
                  </a:lnTo>
                  <a:lnTo>
                    <a:pt x="0" y="62349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3">
              <a:schemeClr val="dk2">
                <a:hueOff val="0"/>
                <a:satOff val="0"/>
                <a:lumOff val="0"/>
                <a:alphaOff val="0"/>
              </a:schemeClr>
            </a:fillRef>
            <a:effectRef idx="3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sz="1000" kern="1200" dirty="0"/>
                <a:t>Brock Hauck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sz="1000" kern="1200" dirty="0"/>
                <a:t>Director</a:t>
              </a:r>
              <a:r>
                <a:rPr lang="en-US" sz="1000" kern="1200"/>
                <a:t>, Facilities</a:t>
              </a:r>
              <a:endParaRPr lang="en-US" sz="1000" kern="120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0D706765-458D-264C-4739-25BB6404796C}"/>
                </a:ext>
              </a:extLst>
            </p:cNvPr>
            <p:cNvSpPr/>
            <p:nvPr/>
          </p:nvSpPr>
          <p:spPr>
            <a:xfrm>
              <a:off x="6166258" y="3755843"/>
              <a:ext cx="1246998" cy="623499"/>
            </a:xfrm>
            <a:custGeom>
              <a:avLst/>
              <a:gdLst>
                <a:gd name="connsiteX0" fmla="*/ 0 w 1246998"/>
                <a:gd name="connsiteY0" fmla="*/ 0 h 623499"/>
                <a:gd name="connsiteX1" fmla="*/ 1246998 w 1246998"/>
                <a:gd name="connsiteY1" fmla="*/ 0 h 623499"/>
                <a:gd name="connsiteX2" fmla="*/ 1246998 w 1246998"/>
                <a:gd name="connsiteY2" fmla="*/ 623499 h 623499"/>
                <a:gd name="connsiteX3" fmla="*/ 0 w 1246998"/>
                <a:gd name="connsiteY3" fmla="*/ 623499 h 623499"/>
                <a:gd name="connsiteX4" fmla="*/ 0 w 1246998"/>
                <a:gd name="connsiteY4" fmla="*/ 0 h 623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6998" h="623499">
                  <a:moveTo>
                    <a:pt x="0" y="0"/>
                  </a:moveTo>
                  <a:lnTo>
                    <a:pt x="1246998" y="0"/>
                  </a:lnTo>
                  <a:lnTo>
                    <a:pt x="1246998" y="623499"/>
                  </a:lnTo>
                  <a:lnTo>
                    <a:pt x="0" y="62349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3">
              <a:schemeClr val="dk2">
                <a:hueOff val="0"/>
                <a:satOff val="0"/>
                <a:lumOff val="0"/>
                <a:alphaOff val="0"/>
              </a:schemeClr>
            </a:fillRef>
            <a:effectRef idx="3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sz="1000" kern="1200" dirty="0"/>
                <a:t>Kraig Hansen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sz="1000" kern="1200" dirty="0"/>
                <a:t>Director, Transportation</a:t>
              </a:r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C841ED7A-19B4-CB28-C3E0-58FB1AA30D82}"/>
                </a:ext>
              </a:extLst>
            </p:cNvPr>
            <p:cNvSpPr/>
            <p:nvPr/>
          </p:nvSpPr>
          <p:spPr>
            <a:xfrm>
              <a:off x="4776105" y="3751897"/>
              <a:ext cx="1246998" cy="623499"/>
            </a:xfrm>
            <a:custGeom>
              <a:avLst/>
              <a:gdLst>
                <a:gd name="connsiteX0" fmla="*/ 0 w 1246998"/>
                <a:gd name="connsiteY0" fmla="*/ 0 h 623499"/>
                <a:gd name="connsiteX1" fmla="*/ 1246998 w 1246998"/>
                <a:gd name="connsiteY1" fmla="*/ 0 h 623499"/>
                <a:gd name="connsiteX2" fmla="*/ 1246998 w 1246998"/>
                <a:gd name="connsiteY2" fmla="*/ 623499 h 623499"/>
                <a:gd name="connsiteX3" fmla="*/ 0 w 1246998"/>
                <a:gd name="connsiteY3" fmla="*/ 623499 h 623499"/>
                <a:gd name="connsiteX4" fmla="*/ 0 w 1246998"/>
                <a:gd name="connsiteY4" fmla="*/ 0 h 623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6998" h="623499">
                  <a:moveTo>
                    <a:pt x="0" y="0"/>
                  </a:moveTo>
                  <a:lnTo>
                    <a:pt x="1246998" y="0"/>
                  </a:lnTo>
                  <a:lnTo>
                    <a:pt x="1246998" y="623499"/>
                  </a:lnTo>
                  <a:lnTo>
                    <a:pt x="0" y="62349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3">
              <a:schemeClr val="dk2">
                <a:hueOff val="0"/>
                <a:satOff val="0"/>
                <a:lumOff val="0"/>
                <a:alphaOff val="0"/>
              </a:schemeClr>
            </a:fillRef>
            <a:effectRef idx="3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sz="1000" kern="1200" dirty="0"/>
                <a:t>Jose Domenech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sz="1000" kern="1200" dirty="0"/>
                <a:t>Director, Finance</a:t>
              </a:r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B3D6CADC-CB63-78DD-2301-E2861226FBC5}"/>
                </a:ext>
              </a:extLst>
            </p:cNvPr>
            <p:cNvSpPr/>
            <p:nvPr/>
          </p:nvSpPr>
          <p:spPr>
            <a:xfrm>
              <a:off x="4893025" y="5577564"/>
              <a:ext cx="1246998" cy="623499"/>
            </a:xfrm>
            <a:custGeom>
              <a:avLst/>
              <a:gdLst>
                <a:gd name="connsiteX0" fmla="*/ 0 w 1246998"/>
                <a:gd name="connsiteY0" fmla="*/ 0 h 623499"/>
                <a:gd name="connsiteX1" fmla="*/ 1246998 w 1246998"/>
                <a:gd name="connsiteY1" fmla="*/ 0 h 623499"/>
                <a:gd name="connsiteX2" fmla="*/ 1246998 w 1246998"/>
                <a:gd name="connsiteY2" fmla="*/ 623499 h 623499"/>
                <a:gd name="connsiteX3" fmla="*/ 0 w 1246998"/>
                <a:gd name="connsiteY3" fmla="*/ 623499 h 623499"/>
                <a:gd name="connsiteX4" fmla="*/ 0 w 1246998"/>
                <a:gd name="connsiteY4" fmla="*/ 0 h 623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6998" h="623499">
                  <a:moveTo>
                    <a:pt x="0" y="0"/>
                  </a:moveTo>
                  <a:lnTo>
                    <a:pt x="1246998" y="0"/>
                  </a:lnTo>
                  <a:lnTo>
                    <a:pt x="1246998" y="623499"/>
                  </a:lnTo>
                  <a:lnTo>
                    <a:pt x="0" y="62349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3">
              <a:schemeClr val="dk2">
                <a:hueOff val="0"/>
                <a:satOff val="0"/>
                <a:lumOff val="0"/>
                <a:alphaOff val="0"/>
              </a:schemeClr>
            </a:fillRef>
            <a:effectRef idx="3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sz="1000" kern="1200" dirty="0"/>
                <a:t>Jill Sandwith-Feliz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sz="1000" kern="1200" dirty="0"/>
                <a:t>Fiscal Specialist</a:t>
              </a:r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676E0C37-684D-4FCB-D5C3-A85DCAEBF681}"/>
                </a:ext>
              </a:extLst>
            </p:cNvPr>
            <p:cNvSpPr/>
            <p:nvPr/>
          </p:nvSpPr>
          <p:spPr>
            <a:xfrm>
              <a:off x="10504927" y="3725978"/>
              <a:ext cx="1246998" cy="639311"/>
            </a:xfrm>
            <a:custGeom>
              <a:avLst/>
              <a:gdLst>
                <a:gd name="connsiteX0" fmla="*/ 0 w 1246998"/>
                <a:gd name="connsiteY0" fmla="*/ 0 h 639311"/>
                <a:gd name="connsiteX1" fmla="*/ 1246998 w 1246998"/>
                <a:gd name="connsiteY1" fmla="*/ 0 h 639311"/>
                <a:gd name="connsiteX2" fmla="*/ 1246998 w 1246998"/>
                <a:gd name="connsiteY2" fmla="*/ 639311 h 639311"/>
                <a:gd name="connsiteX3" fmla="*/ 0 w 1246998"/>
                <a:gd name="connsiteY3" fmla="*/ 639311 h 639311"/>
                <a:gd name="connsiteX4" fmla="*/ 0 w 1246998"/>
                <a:gd name="connsiteY4" fmla="*/ 0 h 639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6998" h="639311">
                  <a:moveTo>
                    <a:pt x="0" y="0"/>
                  </a:moveTo>
                  <a:lnTo>
                    <a:pt x="1246998" y="0"/>
                  </a:lnTo>
                  <a:lnTo>
                    <a:pt x="1246998" y="639311"/>
                  </a:lnTo>
                  <a:lnTo>
                    <a:pt x="0" y="63931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3">
              <a:schemeClr val="dk2">
                <a:hueOff val="0"/>
                <a:satOff val="0"/>
                <a:lumOff val="0"/>
                <a:alphaOff val="0"/>
              </a:schemeClr>
            </a:fillRef>
            <a:effectRef idx="3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sz="1000" kern="1200" dirty="0"/>
                <a:t>Cynthia McVeigh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sz="1000" kern="1200" dirty="0"/>
                <a:t>Director, 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sz="1000" kern="1200" dirty="0"/>
                <a:t>Human Resources</a:t>
              </a:r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3C980479-2144-4134-E259-07B978630B85}"/>
                </a:ext>
              </a:extLst>
            </p:cNvPr>
            <p:cNvSpPr/>
            <p:nvPr/>
          </p:nvSpPr>
          <p:spPr>
            <a:xfrm>
              <a:off x="6585960" y="2460156"/>
              <a:ext cx="1246998" cy="623499"/>
            </a:xfrm>
            <a:custGeom>
              <a:avLst/>
              <a:gdLst>
                <a:gd name="connsiteX0" fmla="*/ 0 w 1246998"/>
                <a:gd name="connsiteY0" fmla="*/ 0 h 623499"/>
                <a:gd name="connsiteX1" fmla="*/ 1246998 w 1246998"/>
                <a:gd name="connsiteY1" fmla="*/ 0 h 623499"/>
                <a:gd name="connsiteX2" fmla="*/ 1246998 w 1246998"/>
                <a:gd name="connsiteY2" fmla="*/ 623499 h 623499"/>
                <a:gd name="connsiteX3" fmla="*/ 0 w 1246998"/>
                <a:gd name="connsiteY3" fmla="*/ 623499 h 623499"/>
                <a:gd name="connsiteX4" fmla="*/ 0 w 1246998"/>
                <a:gd name="connsiteY4" fmla="*/ 0 h 623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6998" h="623499">
                  <a:moveTo>
                    <a:pt x="0" y="0"/>
                  </a:moveTo>
                  <a:lnTo>
                    <a:pt x="1246998" y="0"/>
                  </a:lnTo>
                  <a:lnTo>
                    <a:pt x="1246998" y="623499"/>
                  </a:lnTo>
                  <a:lnTo>
                    <a:pt x="0" y="62349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3">
              <a:schemeClr val="dk2">
                <a:hueOff val="0"/>
                <a:satOff val="0"/>
                <a:lumOff val="0"/>
                <a:alphaOff val="0"/>
              </a:schemeClr>
            </a:fillRef>
            <a:effectRef idx="3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000" kern="1200" dirty="0"/>
                <a:t>Diana Fearn, 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000" kern="1200" dirty="0"/>
                <a:t>Executive Assistant</a:t>
              </a:r>
            </a:p>
          </p:txBody>
        </p:sp>
      </p:grp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03BA53C2-19FC-CF83-9C97-ACEB56F30FD5}"/>
              </a:ext>
            </a:extLst>
          </p:cNvPr>
          <p:cNvSpPr/>
          <p:nvPr/>
        </p:nvSpPr>
        <p:spPr>
          <a:xfrm>
            <a:off x="3315479" y="3760993"/>
            <a:ext cx="1246998" cy="623499"/>
          </a:xfrm>
          <a:custGeom>
            <a:avLst/>
            <a:gdLst>
              <a:gd name="connsiteX0" fmla="*/ 0 w 1246998"/>
              <a:gd name="connsiteY0" fmla="*/ 0 h 623499"/>
              <a:gd name="connsiteX1" fmla="*/ 1246998 w 1246998"/>
              <a:gd name="connsiteY1" fmla="*/ 0 h 623499"/>
              <a:gd name="connsiteX2" fmla="*/ 1246998 w 1246998"/>
              <a:gd name="connsiteY2" fmla="*/ 623499 h 623499"/>
              <a:gd name="connsiteX3" fmla="*/ 0 w 1246998"/>
              <a:gd name="connsiteY3" fmla="*/ 623499 h 623499"/>
              <a:gd name="connsiteX4" fmla="*/ 0 w 1246998"/>
              <a:gd name="connsiteY4" fmla="*/ 0 h 623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6998" h="623499">
                <a:moveTo>
                  <a:pt x="0" y="0"/>
                </a:moveTo>
                <a:lnTo>
                  <a:pt x="1246998" y="0"/>
                </a:lnTo>
                <a:lnTo>
                  <a:pt x="1246998" y="623499"/>
                </a:lnTo>
                <a:lnTo>
                  <a:pt x="0" y="62349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3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50" tIns="6350" rIns="6350" bIns="6350" numCol="1" spcCol="1270" anchor="ctr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en-US" sz="1000" kern="1200" dirty="0"/>
              <a:t>Rod Turnbull</a:t>
            </a:r>
          </a:p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en-US" sz="1000" kern="1200" dirty="0"/>
              <a:t>Principal,</a:t>
            </a:r>
          </a:p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en-US" sz="1000" kern="1200" dirty="0"/>
              <a:t>Middle School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1F81F5C-B3A5-225E-0CF5-D85C1D076ED8}"/>
              </a:ext>
            </a:extLst>
          </p:cNvPr>
          <p:cNvSpPr txBox="1"/>
          <p:nvPr/>
        </p:nvSpPr>
        <p:spPr>
          <a:xfrm>
            <a:off x="3287463" y="4457984"/>
            <a:ext cx="1211251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325" lvl="0" indent="-60325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2">
                    <a:lumMod val="50000"/>
                  </a:schemeClr>
                </a:solidFill>
              </a:rPr>
              <a:t>Teaching &amp; Learning</a:t>
            </a:r>
          </a:p>
          <a:p>
            <a:pPr marL="60325" lvl="0" indent="-60325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2">
                    <a:lumMod val="50000"/>
                  </a:schemeClr>
                </a:solidFill>
              </a:rPr>
              <a:t>Instructional Support K-12</a:t>
            </a:r>
          </a:p>
          <a:p>
            <a:pPr marL="60325" lvl="0" indent="-60325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2">
                    <a:lumMod val="50000"/>
                  </a:schemeClr>
                </a:solidFill>
              </a:rPr>
              <a:t>Student Discipline</a:t>
            </a:r>
          </a:p>
          <a:p>
            <a:pPr marL="60325" indent="-60325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2">
                    <a:lumMod val="50000"/>
                  </a:schemeClr>
                </a:solidFill>
              </a:rPr>
              <a:t>School Safety</a:t>
            </a:r>
          </a:p>
          <a:p>
            <a:pPr marL="60325" indent="-60325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2">
                    <a:lumMod val="50000"/>
                  </a:schemeClr>
                </a:solidFill>
              </a:rPr>
              <a:t>Assessment Coordinator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BB311A4-29B3-037B-E41F-F161DE88AAFF}"/>
              </a:ext>
            </a:extLst>
          </p:cNvPr>
          <p:cNvCxnSpPr/>
          <p:nvPr/>
        </p:nvCxnSpPr>
        <p:spPr>
          <a:xfrm flipV="1">
            <a:off x="9692640" y="3610707"/>
            <a:ext cx="0" cy="11527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1C5B82B0-2936-88BA-906C-908822EBFA54}"/>
              </a:ext>
            </a:extLst>
          </p:cNvPr>
          <p:cNvSpPr/>
          <p:nvPr/>
        </p:nvSpPr>
        <p:spPr>
          <a:xfrm>
            <a:off x="556225" y="5584118"/>
            <a:ext cx="1246998" cy="623499"/>
          </a:xfrm>
          <a:custGeom>
            <a:avLst/>
            <a:gdLst>
              <a:gd name="connsiteX0" fmla="*/ 0 w 1246998"/>
              <a:gd name="connsiteY0" fmla="*/ 0 h 623499"/>
              <a:gd name="connsiteX1" fmla="*/ 1246998 w 1246998"/>
              <a:gd name="connsiteY1" fmla="*/ 0 h 623499"/>
              <a:gd name="connsiteX2" fmla="*/ 1246998 w 1246998"/>
              <a:gd name="connsiteY2" fmla="*/ 623499 h 623499"/>
              <a:gd name="connsiteX3" fmla="*/ 0 w 1246998"/>
              <a:gd name="connsiteY3" fmla="*/ 623499 h 623499"/>
              <a:gd name="connsiteX4" fmla="*/ 0 w 1246998"/>
              <a:gd name="connsiteY4" fmla="*/ 0 h 623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6998" h="623499">
                <a:moveTo>
                  <a:pt x="0" y="0"/>
                </a:moveTo>
                <a:lnTo>
                  <a:pt x="1246998" y="0"/>
                </a:lnTo>
                <a:lnTo>
                  <a:pt x="1246998" y="623499"/>
                </a:lnTo>
                <a:lnTo>
                  <a:pt x="0" y="62349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3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50" tIns="6350" rIns="6350" bIns="6350" numCol="1" spcCol="1270" anchor="ctr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en-US" sz="1000" kern="1200" dirty="0"/>
              <a:t>Brock Hauck</a:t>
            </a:r>
          </a:p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en-US" sz="1000" dirty="0"/>
              <a:t>Director, Athletics/ Capital Projects</a:t>
            </a:r>
            <a:endParaRPr lang="en-US" sz="1000" kern="1200" dirty="0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9C0FB33C-6279-9520-3AC0-16C389C90733}"/>
              </a:ext>
            </a:extLst>
          </p:cNvPr>
          <p:cNvSpPr/>
          <p:nvPr/>
        </p:nvSpPr>
        <p:spPr>
          <a:xfrm>
            <a:off x="486390" y="4167739"/>
            <a:ext cx="161605" cy="185176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904958"/>
                </a:lnTo>
                <a:lnTo>
                  <a:pt x="165077" y="1904958"/>
                </a:lnTo>
              </a:path>
            </a:pathLst>
          </a:custGeom>
          <a:noFill/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sp>
        <p:nvSpPr>
          <p:cNvPr id="47" name="Line Callout 2 (Accent Bar) 5">
            <a:extLst>
              <a:ext uri="{FF2B5EF4-FFF2-40B4-BE49-F238E27FC236}">
                <a16:creationId xmlns:a16="http://schemas.microsoft.com/office/drawing/2014/main" id="{5A895F85-85A7-77C8-9A48-BB1A008AF027}"/>
              </a:ext>
            </a:extLst>
          </p:cNvPr>
          <p:cNvSpPr/>
          <p:nvPr/>
        </p:nvSpPr>
        <p:spPr>
          <a:xfrm>
            <a:off x="1998171" y="5533327"/>
            <a:ext cx="1013704" cy="824948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3343"/>
              <a:gd name="adj6" fmla="val -19205"/>
            </a:avLst>
          </a:prstGeom>
          <a:noFill/>
          <a:ln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60325" lvl="0" indent="-60325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2">
                    <a:lumMod val="50000"/>
                  </a:schemeClr>
                </a:solidFill>
                <a:latin typeface="Calibri Light" panose="020F0302020204030204"/>
              </a:rPr>
              <a:t>Athletic Program Budget</a:t>
            </a:r>
          </a:p>
          <a:p>
            <a:pPr marL="60325" lvl="0" indent="-60325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2">
                    <a:lumMod val="50000"/>
                  </a:schemeClr>
                </a:solidFill>
                <a:latin typeface="Calibri Light" panose="020F0302020204030204"/>
              </a:rPr>
              <a:t>Coaching Staff</a:t>
            </a:r>
          </a:p>
          <a:p>
            <a:pPr marL="60325" lvl="0" indent="-60325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2">
                    <a:lumMod val="50000"/>
                  </a:schemeClr>
                </a:solidFill>
                <a:latin typeface="Calibri Light" panose="020F0302020204030204"/>
              </a:rPr>
              <a:t>WIAA Compliance</a:t>
            </a:r>
          </a:p>
          <a:p>
            <a:pPr marL="60325" lvl="0" indent="-60325">
              <a:buFont typeface="Arial" panose="020B0604020202020204" pitchFamily="34" charset="0"/>
              <a:buChar char="•"/>
            </a:pPr>
            <a:endParaRPr lang="en-US" sz="900" dirty="0">
              <a:solidFill>
                <a:schemeClr val="bg2">
                  <a:lumMod val="50000"/>
                </a:schemeClr>
              </a:solidFill>
              <a:latin typeface="Calibri Light" panose="020F0302020204030204"/>
            </a:endParaRPr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93B1530A-BC9F-CB69-64AB-FAC8438BA3C4}"/>
              </a:ext>
            </a:extLst>
          </p:cNvPr>
          <p:cNvSpPr/>
          <p:nvPr/>
        </p:nvSpPr>
        <p:spPr>
          <a:xfrm>
            <a:off x="3231637" y="5587394"/>
            <a:ext cx="1246998" cy="621827"/>
          </a:xfrm>
          <a:custGeom>
            <a:avLst/>
            <a:gdLst>
              <a:gd name="connsiteX0" fmla="*/ 0 w 1246998"/>
              <a:gd name="connsiteY0" fmla="*/ 0 h 623499"/>
              <a:gd name="connsiteX1" fmla="*/ 1246998 w 1246998"/>
              <a:gd name="connsiteY1" fmla="*/ 0 h 623499"/>
              <a:gd name="connsiteX2" fmla="*/ 1246998 w 1246998"/>
              <a:gd name="connsiteY2" fmla="*/ 623499 h 623499"/>
              <a:gd name="connsiteX3" fmla="*/ 0 w 1246998"/>
              <a:gd name="connsiteY3" fmla="*/ 623499 h 623499"/>
              <a:gd name="connsiteX4" fmla="*/ 0 w 1246998"/>
              <a:gd name="connsiteY4" fmla="*/ 0 h 623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6998" h="623499">
                <a:moveTo>
                  <a:pt x="0" y="0"/>
                </a:moveTo>
                <a:lnTo>
                  <a:pt x="1246998" y="0"/>
                </a:lnTo>
                <a:lnTo>
                  <a:pt x="1246998" y="623499"/>
                </a:lnTo>
                <a:lnTo>
                  <a:pt x="0" y="62349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3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50" tIns="6350" rIns="6350" bIns="6350" numCol="1" spcCol="1270" anchor="ctr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en-US" sz="1000" kern="1200" dirty="0"/>
              <a:t>Andy Radzialowski,</a:t>
            </a:r>
          </a:p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en-US" sz="1000" dirty="0"/>
              <a:t>Executive Chef</a:t>
            </a:r>
            <a:endParaRPr lang="en-US" sz="1000" kern="1200" dirty="0"/>
          </a:p>
        </p:txBody>
      </p: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5B37E071-4F1E-37CF-9047-63B2256DB620}"/>
              </a:ext>
            </a:extLst>
          </p:cNvPr>
          <p:cNvCxnSpPr>
            <a:cxnSpLocks/>
          </p:cNvCxnSpPr>
          <p:nvPr/>
        </p:nvCxnSpPr>
        <p:spPr>
          <a:xfrm rot="5400000">
            <a:off x="3414545" y="4688564"/>
            <a:ext cx="2293381" cy="137668"/>
          </a:xfrm>
          <a:prstGeom prst="bentConnector3">
            <a:avLst>
              <a:gd name="adj1" fmla="val 100364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Callout: Double Bent Line with No Border 71">
            <a:extLst>
              <a:ext uri="{FF2B5EF4-FFF2-40B4-BE49-F238E27FC236}">
                <a16:creationId xmlns:a16="http://schemas.microsoft.com/office/drawing/2014/main" id="{57E55747-D787-E370-4EC8-0C5B06AFF5A1}"/>
              </a:ext>
            </a:extLst>
          </p:cNvPr>
          <p:cNvSpPr/>
          <p:nvPr/>
        </p:nvSpPr>
        <p:spPr>
          <a:xfrm>
            <a:off x="3243366" y="6253662"/>
            <a:ext cx="1336347" cy="492096"/>
          </a:xfrm>
          <a:prstGeom prst="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-15402"/>
              <a:gd name="adj6" fmla="val -16667"/>
              <a:gd name="adj7" fmla="val -61118"/>
              <a:gd name="adj8" fmla="val -4731"/>
            </a:avLst>
          </a:prstGeom>
          <a:noFill/>
          <a:ln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60325" indent="-60325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2">
                    <a:lumMod val="50000"/>
                  </a:schemeClr>
                </a:solidFill>
                <a:latin typeface="Calibri Light" panose="020F0302020204030204"/>
              </a:rPr>
              <a:t>All Kitchen Operations</a:t>
            </a:r>
          </a:p>
          <a:p>
            <a:pPr marL="60325" indent="-60325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2">
                    <a:lumMod val="50000"/>
                  </a:schemeClr>
                </a:solidFill>
                <a:latin typeface="Calibri Light" panose="020F0302020204030204"/>
              </a:rPr>
              <a:t>Inventory</a:t>
            </a:r>
          </a:p>
          <a:p>
            <a:pPr marL="60325" indent="-60325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2">
                    <a:lumMod val="50000"/>
                  </a:schemeClr>
                </a:solidFill>
                <a:latin typeface="Calibri Light" panose="020F0302020204030204"/>
              </a:rPr>
              <a:t>Menu Planning</a:t>
            </a: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7FE016F3-EACD-9195-C7C7-33E651990DE0}"/>
              </a:ext>
            </a:extLst>
          </p:cNvPr>
          <p:cNvGrpSpPr/>
          <p:nvPr/>
        </p:nvGrpSpPr>
        <p:grpSpPr>
          <a:xfrm>
            <a:off x="461142" y="627569"/>
            <a:ext cx="11290783" cy="5588268"/>
            <a:chOff x="461142" y="627568"/>
            <a:chExt cx="11290783" cy="5588268"/>
          </a:xfrm>
        </p:grpSpPr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37320B70-6D41-6AAF-C6B4-38C8E292728B}"/>
                </a:ext>
              </a:extLst>
            </p:cNvPr>
            <p:cNvSpPr/>
            <p:nvPr/>
          </p:nvSpPr>
          <p:spPr>
            <a:xfrm>
              <a:off x="4784039" y="4204487"/>
              <a:ext cx="165077" cy="190495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904958"/>
                  </a:lnTo>
                  <a:lnTo>
                    <a:pt x="165077" y="1904958"/>
                  </a:lnTo>
                </a:path>
              </a:pathLst>
            </a:custGeom>
            <a:noFill/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95A67C97-8821-98A6-94F7-6574C990F0D3}"/>
                </a:ext>
              </a:extLst>
            </p:cNvPr>
            <p:cNvSpPr/>
            <p:nvPr/>
          </p:nvSpPr>
          <p:spPr>
            <a:xfrm>
              <a:off x="6196710" y="2135120"/>
              <a:ext cx="389250" cy="63678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636785"/>
                  </a:lnTo>
                  <a:lnTo>
                    <a:pt x="389250" y="636785"/>
                  </a:lnTo>
                </a:path>
              </a:pathLst>
            </a:custGeom>
            <a:noFill/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32077E3A-6D57-4ABF-B301-2CF524603C5D}"/>
                </a:ext>
              </a:extLst>
            </p:cNvPr>
            <p:cNvSpPr/>
            <p:nvPr/>
          </p:nvSpPr>
          <p:spPr>
            <a:xfrm>
              <a:off x="6196710" y="2135120"/>
              <a:ext cx="4931715" cy="1590857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459923"/>
                  </a:lnTo>
                  <a:lnTo>
                    <a:pt x="4931715" y="1459923"/>
                  </a:lnTo>
                  <a:lnTo>
                    <a:pt x="4931715" y="1590857"/>
                  </a:lnTo>
                </a:path>
              </a:pathLst>
            </a:custGeom>
            <a:noFill/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4ECD446E-FE40-6439-16F4-5C8E1F663B95}"/>
                </a:ext>
              </a:extLst>
            </p:cNvPr>
            <p:cNvSpPr/>
            <p:nvPr/>
          </p:nvSpPr>
          <p:spPr>
            <a:xfrm>
              <a:off x="5399604" y="2135120"/>
              <a:ext cx="797106" cy="1616776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797106" y="0"/>
                  </a:moveTo>
                  <a:lnTo>
                    <a:pt x="797106" y="1485842"/>
                  </a:lnTo>
                  <a:lnTo>
                    <a:pt x="0" y="1485842"/>
                  </a:lnTo>
                  <a:lnTo>
                    <a:pt x="0" y="1616776"/>
                  </a:lnTo>
                </a:path>
              </a:pathLst>
            </a:custGeom>
            <a:noFill/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338B11E0-B98F-6A46-FDC0-ED27CC728225}"/>
                </a:ext>
              </a:extLst>
            </p:cNvPr>
            <p:cNvSpPr/>
            <p:nvPr/>
          </p:nvSpPr>
          <p:spPr>
            <a:xfrm>
              <a:off x="6196710" y="2135120"/>
              <a:ext cx="593047" cy="162072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489788"/>
                  </a:lnTo>
                  <a:lnTo>
                    <a:pt x="593047" y="1489788"/>
                  </a:lnTo>
                  <a:lnTo>
                    <a:pt x="593047" y="1620723"/>
                  </a:lnTo>
                </a:path>
              </a:pathLst>
            </a:custGeom>
            <a:noFill/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3732B5F0-1283-27FA-EF40-3A12A305EEA4}"/>
                </a:ext>
              </a:extLst>
            </p:cNvPr>
            <p:cNvSpPr/>
            <p:nvPr/>
          </p:nvSpPr>
          <p:spPr>
            <a:xfrm>
              <a:off x="6196710" y="2135120"/>
              <a:ext cx="2020224" cy="160303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472100"/>
                  </a:lnTo>
                  <a:lnTo>
                    <a:pt x="2020224" y="1472100"/>
                  </a:lnTo>
                  <a:lnTo>
                    <a:pt x="2020224" y="1603034"/>
                  </a:lnTo>
                </a:path>
              </a:pathLst>
            </a:custGeom>
            <a:noFill/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8AEAFADB-A144-8CA2-9637-91601DB07F5B}"/>
                </a:ext>
              </a:extLst>
            </p:cNvPr>
            <p:cNvSpPr/>
            <p:nvPr/>
          </p:nvSpPr>
          <p:spPr>
            <a:xfrm>
              <a:off x="3926612" y="2135120"/>
              <a:ext cx="2270097" cy="162587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2270097" y="0"/>
                  </a:moveTo>
                  <a:lnTo>
                    <a:pt x="2270097" y="1494938"/>
                  </a:lnTo>
                  <a:lnTo>
                    <a:pt x="0" y="1494938"/>
                  </a:lnTo>
                  <a:lnTo>
                    <a:pt x="0" y="1625873"/>
                  </a:lnTo>
                </a:path>
              </a:pathLst>
            </a:custGeom>
            <a:noFill/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F23FFC32-9972-53EB-8CB4-7E7570E3D905}"/>
                </a:ext>
              </a:extLst>
            </p:cNvPr>
            <p:cNvSpPr/>
            <p:nvPr/>
          </p:nvSpPr>
          <p:spPr>
            <a:xfrm>
              <a:off x="2509536" y="2135120"/>
              <a:ext cx="3687174" cy="163345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3687174" y="0"/>
                  </a:moveTo>
                  <a:lnTo>
                    <a:pt x="3687174" y="1502520"/>
                  </a:lnTo>
                  <a:lnTo>
                    <a:pt x="0" y="1502520"/>
                  </a:lnTo>
                  <a:lnTo>
                    <a:pt x="0" y="1633455"/>
                  </a:lnTo>
                </a:path>
              </a:pathLst>
            </a:custGeom>
            <a:noFill/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20309C15-CAA3-C4C5-DBC2-B1CE40BB9263}"/>
                </a:ext>
              </a:extLst>
            </p:cNvPr>
            <p:cNvSpPr/>
            <p:nvPr/>
          </p:nvSpPr>
          <p:spPr>
            <a:xfrm>
              <a:off x="1084641" y="2135120"/>
              <a:ext cx="5112069" cy="161400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5112069" y="0"/>
                  </a:moveTo>
                  <a:lnTo>
                    <a:pt x="5112069" y="1483073"/>
                  </a:lnTo>
                  <a:lnTo>
                    <a:pt x="0" y="1483073"/>
                  </a:lnTo>
                  <a:lnTo>
                    <a:pt x="0" y="1614008"/>
                  </a:lnTo>
                </a:path>
              </a:pathLst>
            </a:custGeom>
            <a:noFill/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BB98732D-8052-23D4-9E40-91C2025F3A47}"/>
                </a:ext>
              </a:extLst>
            </p:cNvPr>
            <p:cNvSpPr/>
            <p:nvPr/>
          </p:nvSpPr>
          <p:spPr>
            <a:xfrm>
              <a:off x="6150990" y="1111615"/>
              <a:ext cx="91440" cy="40000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7528" y="0"/>
                  </a:moveTo>
                  <a:lnTo>
                    <a:pt x="47528" y="269071"/>
                  </a:lnTo>
                  <a:lnTo>
                    <a:pt x="45720" y="269071"/>
                  </a:lnTo>
                  <a:lnTo>
                    <a:pt x="45720" y="400005"/>
                  </a:lnTo>
                </a:path>
              </a:pathLst>
            </a:custGeom>
            <a:noFill/>
          </p:spPr>
          <p:style>
            <a:lnRef idx="2">
              <a:schemeClr val="dk2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26232A85-860B-C0C8-545B-D14720E7A18E}"/>
                </a:ext>
              </a:extLst>
            </p:cNvPr>
            <p:cNvSpPr/>
            <p:nvPr/>
          </p:nvSpPr>
          <p:spPr>
            <a:xfrm>
              <a:off x="4004755" y="627568"/>
              <a:ext cx="4387525" cy="484047"/>
            </a:xfrm>
            <a:custGeom>
              <a:avLst/>
              <a:gdLst>
                <a:gd name="connsiteX0" fmla="*/ 0 w 4387525"/>
                <a:gd name="connsiteY0" fmla="*/ 0 h 484047"/>
                <a:gd name="connsiteX1" fmla="*/ 4387525 w 4387525"/>
                <a:gd name="connsiteY1" fmla="*/ 0 h 484047"/>
                <a:gd name="connsiteX2" fmla="*/ 4387525 w 4387525"/>
                <a:gd name="connsiteY2" fmla="*/ 484047 h 484047"/>
                <a:gd name="connsiteX3" fmla="*/ 0 w 4387525"/>
                <a:gd name="connsiteY3" fmla="*/ 484047 h 484047"/>
                <a:gd name="connsiteX4" fmla="*/ 0 w 4387525"/>
                <a:gd name="connsiteY4" fmla="*/ 0 h 4840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87525" h="484047">
                  <a:moveTo>
                    <a:pt x="0" y="0"/>
                  </a:moveTo>
                  <a:lnTo>
                    <a:pt x="4387525" y="0"/>
                  </a:lnTo>
                  <a:lnTo>
                    <a:pt x="4387525" y="484047"/>
                  </a:lnTo>
                  <a:lnTo>
                    <a:pt x="0" y="48404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3">
              <a:schemeClr val="dk2">
                <a:hueOff val="0"/>
                <a:satOff val="0"/>
                <a:lumOff val="0"/>
                <a:alphaOff val="0"/>
              </a:schemeClr>
            </a:fillRef>
            <a:effectRef idx="3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000" b="1" kern="1200" dirty="0"/>
                <a:t>Board of Directors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000" kern="1200" dirty="0"/>
                <a:t>Barbara Bevens | TJ Heller | John Kurtz | Brian Moore | Melanie Hess</a:t>
              </a:r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8BE5AD95-9434-8D37-7BCE-6B030424ED14}"/>
                </a:ext>
              </a:extLst>
            </p:cNvPr>
            <p:cNvSpPr/>
            <p:nvPr/>
          </p:nvSpPr>
          <p:spPr>
            <a:xfrm>
              <a:off x="5573211" y="1511621"/>
              <a:ext cx="1246998" cy="623499"/>
            </a:xfrm>
            <a:custGeom>
              <a:avLst/>
              <a:gdLst>
                <a:gd name="connsiteX0" fmla="*/ 0 w 1246998"/>
                <a:gd name="connsiteY0" fmla="*/ 0 h 623499"/>
                <a:gd name="connsiteX1" fmla="*/ 1246998 w 1246998"/>
                <a:gd name="connsiteY1" fmla="*/ 0 h 623499"/>
                <a:gd name="connsiteX2" fmla="*/ 1246998 w 1246998"/>
                <a:gd name="connsiteY2" fmla="*/ 623499 h 623499"/>
                <a:gd name="connsiteX3" fmla="*/ 0 w 1246998"/>
                <a:gd name="connsiteY3" fmla="*/ 623499 h 623499"/>
                <a:gd name="connsiteX4" fmla="*/ 0 w 1246998"/>
                <a:gd name="connsiteY4" fmla="*/ 0 h 623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6998" h="623499">
                  <a:moveTo>
                    <a:pt x="0" y="0"/>
                  </a:moveTo>
                  <a:lnTo>
                    <a:pt x="1246998" y="0"/>
                  </a:lnTo>
                  <a:lnTo>
                    <a:pt x="1246998" y="623499"/>
                  </a:lnTo>
                  <a:lnTo>
                    <a:pt x="0" y="62349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3">
              <a:schemeClr val="dk2">
                <a:hueOff val="0"/>
                <a:satOff val="0"/>
                <a:lumOff val="0"/>
                <a:alphaOff val="0"/>
              </a:schemeClr>
            </a:fillRef>
            <a:effectRef idx="3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000" kern="1200" dirty="0"/>
                <a:t>Fred Woods, 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000" kern="1200" dirty="0"/>
                <a:t>Superintendent</a:t>
              </a:r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11EB104F-5B03-37B8-3908-03D0CD327A8C}"/>
                </a:ext>
              </a:extLst>
            </p:cNvPr>
            <p:cNvSpPr/>
            <p:nvPr/>
          </p:nvSpPr>
          <p:spPr>
            <a:xfrm>
              <a:off x="461142" y="3749128"/>
              <a:ext cx="1246998" cy="623499"/>
            </a:xfrm>
            <a:custGeom>
              <a:avLst/>
              <a:gdLst>
                <a:gd name="connsiteX0" fmla="*/ 0 w 1246998"/>
                <a:gd name="connsiteY0" fmla="*/ 0 h 623499"/>
                <a:gd name="connsiteX1" fmla="*/ 1246998 w 1246998"/>
                <a:gd name="connsiteY1" fmla="*/ 0 h 623499"/>
                <a:gd name="connsiteX2" fmla="*/ 1246998 w 1246998"/>
                <a:gd name="connsiteY2" fmla="*/ 623499 h 623499"/>
                <a:gd name="connsiteX3" fmla="*/ 0 w 1246998"/>
                <a:gd name="connsiteY3" fmla="*/ 623499 h 623499"/>
                <a:gd name="connsiteX4" fmla="*/ 0 w 1246998"/>
                <a:gd name="connsiteY4" fmla="*/ 0 h 623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6998" h="623499">
                  <a:moveTo>
                    <a:pt x="0" y="0"/>
                  </a:moveTo>
                  <a:lnTo>
                    <a:pt x="1246998" y="0"/>
                  </a:lnTo>
                  <a:lnTo>
                    <a:pt x="1246998" y="623499"/>
                  </a:lnTo>
                  <a:lnTo>
                    <a:pt x="0" y="62349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3">
              <a:schemeClr val="dk2">
                <a:hueOff val="0"/>
                <a:satOff val="0"/>
                <a:lumOff val="0"/>
                <a:alphaOff val="0"/>
              </a:schemeClr>
            </a:fillRef>
            <a:effectRef idx="3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sz="1000" kern="1200" dirty="0"/>
                <a:t>Andrea Hillman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sz="1000" kern="1200" dirty="0"/>
                <a:t>Principal, 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sz="1000" kern="1200" dirty="0"/>
                <a:t>High School</a:t>
              </a:r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FDBC75FC-88F3-CE56-9687-BB8C5C4C3107}"/>
                </a:ext>
              </a:extLst>
            </p:cNvPr>
            <p:cNvSpPr/>
            <p:nvPr/>
          </p:nvSpPr>
          <p:spPr>
            <a:xfrm>
              <a:off x="1886037" y="3768575"/>
              <a:ext cx="1246998" cy="623499"/>
            </a:xfrm>
            <a:custGeom>
              <a:avLst/>
              <a:gdLst>
                <a:gd name="connsiteX0" fmla="*/ 0 w 1246998"/>
                <a:gd name="connsiteY0" fmla="*/ 0 h 623499"/>
                <a:gd name="connsiteX1" fmla="*/ 1246998 w 1246998"/>
                <a:gd name="connsiteY1" fmla="*/ 0 h 623499"/>
                <a:gd name="connsiteX2" fmla="*/ 1246998 w 1246998"/>
                <a:gd name="connsiteY2" fmla="*/ 623499 h 623499"/>
                <a:gd name="connsiteX3" fmla="*/ 0 w 1246998"/>
                <a:gd name="connsiteY3" fmla="*/ 623499 h 623499"/>
                <a:gd name="connsiteX4" fmla="*/ 0 w 1246998"/>
                <a:gd name="connsiteY4" fmla="*/ 0 h 623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6998" h="623499">
                  <a:moveTo>
                    <a:pt x="0" y="0"/>
                  </a:moveTo>
                  <a:lnTo>
                    <a:pt x="1246998" y="0"/>
                  </a:lnTo>
                  <a:lnTo>
                    <a:pt x="1246998" y="623499"/>
                  </a:lnTo>
                  <a:lnTo>
                    <a:pt x="0" y="62349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3">
              <a:schemeClr val="dk2">
                <a:hueOff val="0"/>
                <a:satOff val="0"/>
                <a:lumOff val="0"/>
                <a:alphaOff val="0"/>
              </a:schemeClr>
            </a:fillRef>
            <a:effectRef idx="3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sz="1000" kern="1200" dirty="0"/>
                <a:t>Holly Wehner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sz="1000" kern="1200" dirty="0"/>
                <a:t>Principal, 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sz="1000" kern="1200" dirty="0"/>
                <a:t>Elementary School</a:t>
              </a:r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9913F89A-B622-897B-AE25-BA937BC647BC}"/>
                </a:ext>
              </a:extLst>
            </p:cNvPr>
            <p:cNvSpPr/>
            <p:nvPr/>
          </p:nvSpPr>
          <p:spPr>
            <a:xfrm>
              <a:off x="9058965" y="3733883"/>
              <a:ext cx="1246998" cy="623499"/>
            </a:xfrm>
            <a:custGeom>
              <a:avLst/>
              <a:gdLst>
                <a:gd name="connsiteX0" fmla="*/ 0 w 1246998"/>
                <a:gd name="connsiteY0" fmla="*/ 0 h 623499"/>
                <a:gd name="connsiteX1" fmla="*/ 1246998 w 1246998"/>
                <a:gd name="connsiteY1" fmla="*/ 0 h 623499"/>
                <a:gd name="connsiteX2" fmla="*/ 1246998 w 1246998"/>
                <a:gd name="connsiteY2" fmla="*/ 623499 h 623499"/>
                <a:gd name="connsiteX3" fmla="*/ 0 w 1246998"/>
                <a:gd name="connsiteY3" fmla="*/ 623499 h 623499"/>
                <a:gd name="connsiteX4" fmla="*/ 0 w 1246998"/>
                <a:gd name="connsiteY4" fmla="*/ 0 h 623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6998" h="623499">
                  <a:moveTo>
                    <a:pt x="0" y="0"/>
                  </a:moveTo>
                  <a:lnTo>
                    <a:pt x="1246998" y="0"/>
                  </a:lnTo>
                  <a:lnTo>
                    <a:pt x="1246998" y="623499"/>
                  </a:lnTo>
                  <a:lnTo>
                    <a:pt x="0" y="62349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3">
              <a:schemeClr val="dk2">
                <a:hueOff val="0"/>
                <a:satOff val="0"/>
                <a:lumOff val="0"/>
                <a:alphaOff val="0"/>
              </a:schemeClr>
            </a:fillRef>
            <a:effectRef idx="3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sz="1000" kern="1200" dirty="0"/>
                <a:t>Becky Bell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sz="1000" kern="1200" dirty="0"/>
                <a:t>Director,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sz="1000" kern="1200" dirty="0"/>
                <a:t>Special Services</a:t>
              </a:r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DB09D5B3-EB5E-84ED-D711-BE0C711DD88B}"/>
                </a:ext>
              </a:extLst>
            </p:cNvPr>
            <p:cNvSpPr/>
            <p:nvPr/>
          </p:nvSpPr>
          <p:spPr>
            <a:xfrm>
              <a:off x="7593435" y="3738155"/>
              <a:ext cx="1246998" cy="623499"/>
            </a:xfrm>
            <a:custGeom>
              <a:avLst/>
              <a:gdLst>
                <a:gd name="connsiteX0" fmla="*/ 0 w 1246998"/>
                <a:gd name="connsiteY0" fmla="*/ 0 h 623499"/>
                <a:gd name="connsiteX1" fmla="*/ 1246998 w 1246998"/>
                <a:gd name="connsiteY1" fmla="*/ 0 h 623499"/>
                <a:gd name="connsiteX2" fmla="*/ 1246998 w 1246998"/>
                <a:gd name="connsiteY2" fmla="*/ 623499 h 623499"/>
                <a:gd name="connsiteX3" fmla="*/ 0 w 1246998"/>
                <a:gd name="connsiteY3" fmla="*/ 623499 h 623499"/>
                <a:gd name="connsiteX4" fmla="*/ 0 w 1246998"/>
                <a:gd name="connsiteY4" fmla="*/ 0 h 623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6998" h="623499">
                  <a:moveTo>
                    <a:pt x="0" y="0"/>
                  </a:moveTo>
                  <a:lnTo>
                    <a:pt x="1246998" y="0"/>
                  </a:lnTo>
                  <a:lnTo>
                    <a:pt x="1246998" y="623499"/>
                  </a:lnTo>
                  <a:lnTo>
                    <a:pt x="0" y="62349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3">
              <a:schemeClr val="dk2">
                <a:hueOff val="0"/>
                <a:satOff val="0"/>
                <a:lumOff val="0"/>
                <a:alphaOff val="0"/>
              </a:schemeClr>
            </a:fillRef>
            <a:effectRef idx="3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sz="1000" kern="1200" dirty="0"/>
                <a:t>Greg Truesdale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sz="1000" kern="1200" dirty="0"/>
                <a:t>Director, Facilities</a:t>
              </a:r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4E60A654-B684-DA6E-BD64-0BA0FBDD96A9}"/>
                </a:ext>
              </a:extLst>
            </p:cNvPr>
            <p:cNvSpPr/>
            <p:nvPr/>
          </p:nvSpPr>
          <p:spPr>
            <a:xfrm>
              <a:off x="6166258" y="3755843"/>
              <a:ext cx="1246998" cy="623499"/>
            </a:xfrm>
            <a:custGeom>
              <a:avLst/>
              <a:gdLst>
                <a:gd name="connsiteX0" fmla="*/ 0 w 1246998"/>
                <a:gd name="connsiteY0" fmla="*/ 0 h 623499"/>
                <a:gd name="connsiteX1" fmla="*/ 1246998 w 1246998"/>
                <a:gd name="connsiteY1" fmla="*/ 0 h 623499"/>
                <a:gd name="connsiteX2" fmla="*/ 1246998 w 1246998"/>
                <a:gd name="connsiteY2" fmla="*/ 623499 h 623499"/>
                <a:gd name="connsiteX3" fmla="*/ 0 w 1246998"/>
                <a:gd name="connsiteY3" fmla="*/ 623499 h 623499"/>
                <a:gd name="connsiteX4" fmla="*/ 0 w 1246998"/>
                <a:gd name="connsiteY4" fmla="*/ 0 h 623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6998" h="623499">
                  <a:moveTo>
                    <a:pt x="0" y="0"/>
                  </a:moveTo>
                  <a:lnTo>
                    <a:pt x="1246998" y="0"/>
                  </a:lnTo>
                  <a:lnTo>
                    <a:pt x="1246998" y="623499"/>
                  </a:lnTo>
                  <a:lnTo>
                    <a:pt x="0" y="62349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3">
              <a:schemeClr val="dk2">
                <a:hueOff val="0"/>
                <a:satOff val="0"/>
                <a:lumOff val="0"/>
                <a:alphaOff val="0"/>
              </a:schemeClr>
            </a:fillRef>
            <a:effectRef idx="3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sz="1000" kern="1200" dirty="0"/>
                <a:t>Kraig Hansen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sz="1000" kern="1200" dirty="0"/>
                <a:t>Director, Transportation</a:t>
              </a:r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AA41194D-A93A-84E6-9797-D1EAB25687AF}"/>
                </a:ext>
              </a:extLst>
            </p:cNvPr>
            <p:cNvSpPr/>
            <p:nvPr/>
          </p:nvSpPr>
          <p:spPr>
            <a:xfrm>
              <a:off x="4776105" y="3751897"/>
              <a:ext cx="1246998" cy="623499"/>
            </a:xfrm>
            <a:custGeom>
              <a:avLst/>
              <a:gdLst>
                <a:gd name="connsiteX0" fmla="*/ 0 w 1246998"/>
                <a:gd name="connsiteY0" fmla="*/ 0 h 623499"/>
                <a:gd name="connsiteX1" fmla="*/ 1246998 w 1246998"/>
                <a:gd name="connsiteY1" fmla="*/ 0 h 623499"/>
                <a:gd name="connsiteX2" fmla="*/ 1246998 w 1246998"/>
                <a:gd name="connsiteY2" fmla="*/ 623499 h 623499"/>
                <a:gd name="connsiteX3" fmla="*/ 0 w 1246998"/>
                <a:gd name="connsiteY3" fmla="*/ 623499 h 623499"/>
                <a:gd name="connsiteX4" fmla="*/ 0 w 1246998"/>
                <a:gd name="connsiteY4" fmla="*/ 0 h 623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6998" h="623499">
                  <a:moveTo>
                    <a:pt x="0" y="0"/>
                  </a:moveTo>
                  <a:lnTo>
                    <a:pt x="1246998" y="0"/>
                  </a:lnTo>
                  <a:lnTo>
                    <a:pt x="1246998" y="623499"/>
                  </a:lnTo>
                  <a:lnTo>
                    <a:pt x="0" y="62349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3">
              <a:schemeClr val="dk2">
                <a:hueOff val="0"/>
                <a:satOff val="0"/>
                <a:lumOff val="0"/>
                <a:alphaOff val="0"/>
              </a:schemeClr>
            </a:fillRef>
            <a:effectRef idx="3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sz="1000" kern="1200" dirty="0"/>
                <a:t>Jose Domenech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sz="1000" kern="1200" dirty="0"/>
                <a:t>Director, Finance</a:t>
              </a:r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413D8B6A-848E-6E86-F4C0-F5A5CB4D049F}"/>
                </a:ext>
              </a:extLst>
            </p:cNvPr>
            <p:cNvSpPr/>
            <p:nvPr/>
          </p:nvSpPr>
          <p:spPr>
            <a:xfrm>
              <a:off x="4893025" y="5577564"/>
              <a:ext cx="1246998" cy="623499"/>
            </a:xfrm>
            <a:custGeom>
              <a:avLst/>
              <a:gdLst>
                <a:gd name="connsiteX0" fmla="*/ 0 w 1246998"/>
                <a:gd name="connsiteY0" fmla="*/ 0 h 623499"/>
                <a:gd name="connsiteX1" fmla="*/ 1246998 w 1246998"/>
                <a:gd name="connsiteY1" fmla="*/ 0 h 623499"/>
                <a:gd name="connsiteX2" fmla="*/ 1246998 w 1246998"/>
                <a:gd name="connsiteY2" fmla="*/ 623499 h 623499"/>
                <a:gd name="connsiteX3" fmla="*/ 0 w 1246998"/>
                <a:gd name="connsiteY3" fmla="*/ 623499 h 623499"/>
                <a:gd name="connsiteX4" fmla="*/ 0 w 1246998"/>
                <a:gd name="connsiteY4" fmla="*/ 0 h 623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6998" h="623499">
                  <a:moveTo>
                    <a:pt x="0" y="0"/>
                  </a:moveTo>
                  <a:lnTo>
                    <a:pt x="1246998" y="0"/>
                  </a:lnTo>
                  <a:lnTo>
                    <a:pt x="1246998" y="623499"/>
                  </a:lnTo>
                  <a:lnTo>
                    <a:pt x="0" y="62349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3">
              <a:schemeClr val="dk2">
                <a:hueOff val="0"/>
                <a:satOff val="0"/>
                <a:lumOff val="0"/>
                <a:alphaOff val="0"/>
              </a:schemeClr>
            </a:fillRef>
            <a:effectRef idx="3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sz="1000" kern="1200" dirty="0"/>
                <a:t>Jill Sandwith-Feliz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sz="1000" kern="1200" dirty="0"/>
                <a:t>Fiscal Specialist</a:t>
              </a:r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D4ACDB69-5882-1545-D44B-9F14ED7BA4C1}"/>
                </a:ext>
              </a:extLst>
            </p:cNvPr>
            <p:cNvSpPr/>
            <p:nvPr/>
          </p:nvSpPr>
          <p:spPr>
            <a:xfrm>
              <a:off x="7634938" y="5592337"/>
              <a:ext cx="1246998" cy="623499"/>
            </a:xfrm>
            <a:custGeom>
              <a:avLst/>
              <a:gdLst>
                <a:gd name="connsiteX0" fmla="*/ 0 w 1246998"/>
                <a:gd name="connsiteY0" fmla="*/ 0 h 623499"/>
                <a:gd name="connsiteX1" fmla="*/ 1246998 w 1246998"/>
                <a:gd name="connsiteY1" fmla="*/ 0 h 623499"/>
                <a:gd name="connsiteX2" fmla="*/ 1246998 w 1246998"/>
                <a:gd name="connsiteY2" fmla="*/ 623499 h 623499"/>
                <a:gd name="connsiteX3" fmla="*/ 0 w 1246998"/>
                <a:gd name="connsiteY3" fmla="*/ 623499 h 623499"/>
                <a:gd name="connsiteX4" fmla="*/ 0 w 1246998"/>
                <a:gd name="connsiteY4" fmla="*/ 0 h 623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6998" h="623499">
                  <a:moveTo>
                    <a:pt x="0" y="0"/>
                  </a:moveTo>
                  <a:lnTo>
                    <a:pt x="1246998" y="0"/>
                  </a:lnTo>
                  <a:lnTo>
                    <a:pt x="1246998" y="623499"/>
                  </a:lnTo>
                  <a:lnTo>
                    <a:pt x="0" y="62349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3">
              <a:schemeClr val="dk2">
                <a:hueOff val="0"/>
                <a:satOff val="0"/>
                <a:lumOff val="0"/>
                <a:alphaOff val="0"/>
              </a:schemeClr>
            </a:fillRef>
            <a:effectRef idx="3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sz="1000" kern="1200" dirty="0"/>
                <a:t>Kara Carlson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sz="1000" kern="1200" dirty="0"/>
                <a:t>Food Services Administrator</a:t>
              </a:r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5B6E0A5C-B3C8-9C9F-D0BC-A078933BD556}"/>
                </a:ext>
              </a:extLst>
            </p:cNvPr>
            <p:cNvSpPr/>
            <p:nvPr/>
          </p:nvSpPr>
          <p:spPr>
            <a:xfrm>
              <a:off x="10504927" y="3725978"/>
              <a:ext cx="1246998" cy="639311"/>
            </a:xfrm>
            <a:custGeom>
              <a:avLst/>
              <a:gdLst>
                <a:gd name="connsiteX0" fmla="*/ 0 w 1246998"/>
                <a:gd name="connsiteY0" fmla="*/ 0 h 639311"/>
                <a:gd name="connsiteX1" fmla="*/ 1246998 w 1246998"/>
                <a:gd name="connsiteY1" fmla="*/ 0 h 639311"/>
                <a:gd name="connsiteX2" fmla="*/ 1246998 w 1246998"/>
                <a:gd name="connsiteY2" fmla="*/ 639311 h 639311"/>
                <a:gd name="connsiteX3" fmla="*/ 0 w 1246998"/>
                <a:gd name="connsiteY3" fmla="*/ 639311 h 639311"/>
                <a:gd name="connsiteX4" fmla="*/ 0 w 1246998"/>
                <a:gd name="connsiteY4" fmla="*/ 0 h 639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6998" h="639311">
                  <a:moveTo>
                    <a:pt x="0" y="0"/>
                  </a:moveTo>
                  <a:lnTo>
                    <a:pt x="1246998" y="0"/>
                  </a:lnTo>
                  <a:lnTo>
                    <a:pt x="1246998" y="639311"/>
                  </a:lnTo>
                  <a:lnTo>
                    <a:pt x="0" y="63931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3">
              <a:schemeClr val="dk2">
                <a:hueOff val="0"/>
                <a:satOff val="0"/>
                <a:lumOff val="0"/>
                <a:alphaOff val="0"/>
              </a:schemeClr>
            </a:fillRef>
            <a:effectRef idx="3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sz="1000" kern="1200" dirty="0"/>
                <a:t>Faith Knight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sz="1000" kern="1200" dirty="0"/>
                <a:t>Director, 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sz="1000" kern="1200" dirty="0"/>
                <a:t>Human Resources</a:t>
              </a:r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753255B2-8D80-377A-27B9-F27D9F739D01}"/>
                </a:ext>
              </a:extLst>
            </p:cNvPr>
            <p:cNvSpPr/>
            <p:nvPr/>
          </p:nvSpPr>
          <p:spPr>
            <a:xfrm>
              <a:off x="6585960" y="2460156"/>
              <a:ext cx="1246998" cy="623499"/>
            </a:xfrm>
            <a:custGeom>
              <a:avLst/>
              <a:gdLst>
                <a:gd name="connsiteX0" fmla="*/ 0 w 1246998"/>
                <a:gd name="connsiteY0" fmla="*/ 0 h 623499"/>
                <a:gd name="connsiteX1" fmla="*/ 1246998 w 1246998"/>
                <a:gd name="connsiteY1" fmla="*/ 0 h 623499"/>
                <a:gd name="connsiteX2" fmla="*/ 1246998 w 1246998"/>
                <a:gd name="connsiteY2" fmla="*/ 623499 h 623499"/>
                <a:gd name="connsiteX3" fmla="*/ 0 w 1246998"/>
                <a:gd name="connsiteY3" fmla="*/ 623499 h 623499"/>
                <a:gd name="connsiteX4" fmla="*/ 0 w 1246998"/>
                <a:gd name="connsiteY4" fmla="*/ 0 h 623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6998" h="623499">
                  <a:moveTo>
                    <a:pt x="0" y="0"/>
                  </a:moveTo>
                  <a:lnTo>
                    <a:pt x="1246998" y="0"/>
                  </a:lnTo>
                  <a:lnTo>
                    <a:pt x="1246998" y="623499"/>
                  </a:lnTo>
                  <a:lnTo>
                    <a:pt x="0" y="62349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3">
              <a:schemeClr val="dk2">
                <a:hueOff val="0"/>
                <a:satOff val="0"/>
                <a:lumOff val="0"/>
                <a:alphaOff val="0"/>
              </a:schemeClr>
            </a:fillRef>
            <a:effectRef idx="3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000" kern="1200" dirty="0"/>
                <a:t>Diana Fearn, 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000" kern="1200" dirty="0"/>
                <a:t>Executive Assistant</a:t>
              </a:r>
            </a:p>
          </p:txBody>
        </p:sp>
      </p:grpSp>
      <p:cxnSp>
        <p:nvCxnSpPr>
          <p:cNvPr id="96" name="Connector: Elbow 95">
            <a:extLst>
              <a:ext uri="{FF2B5EF4-FFF2-40B4-BE49-F238E27FC236}">
                <a16:creationId xmlns:a16="http://schemas.microsoft.com/office/drawing/2014/main" id="{8857A2D0-A8D8-7023-F584-8A8776253875}"/>
              </a:ext>
            </a:extLst>
          </p:cNvPr>
          <p:cNvCxnSpPr>
            <a:cxnSpLocks/>
          </p:cNvCxnSpPr>
          <p:nvPr/>
        </p:nvCxnSpPr>
        <p:spPr>
          <a:xfrm rot="5400000">
            <a:off x="7679092" y="4835678"/>
            <a:ext cx="2498737" cy="69748"/>
          </a:xfrm>
          <a:prstGeom prst="bentConnector3">
            <a:avLst>
              <a:gd name="adj1" fmla="val 99731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8" name="Callout: Double Bent Line with No Border 97">
            <a:extLst>
              <a:ext uri="{FF2B5EF4-FFF2-40B4-BE49-F238E27FC236}">
                <a16:creationId xmlns:a16="http://schemas.microsoft.com/office/drawing/2014/main" id="{E16A9099-2BF7-4C1C-977E-A819EFD488C1}"/>
              </a:ext>
            </a:extLst>
          </p:cNvPr>
          <p:cNvSpPr/>
          <p:nvPr/>
        </p:nvSpPr>
        <p:spPr>
          <a:xfrm>
            <a:off x="7618309" y="6269969"/>
            <a:ext cx="1336347" cy="492096"/>
          </a:xfrm>
          <a:prstGeom prst="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-15402"/>
              <a:gd name="adj6" fmla="val -16667"/>
              <a:gd name="adj7" fmla="val -57206"/>
              <a:gd name="adj8" fmla="val -2570"/>
            </a:avLst>
          </a:prstGeom>
          <a:noFill/>
          <a:ln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60325" lvl="0" indent="-60325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2">
                    <a:lumMod val="50000"/>
                  </a:schemeClr>
                </a:solidFill>
                <a:latin typeface="Calibri Light" panose="020F0302020204030204"/>
              </a:rPr>
              <a:t>Food Services Budget</a:t>
            </a:r>
          </a:p>
          <a:p>
            <a:pPr marL="60325" lvl="0" indent="-60325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2">
                    <a:lumMod val="50000"/>
                  </a:schemeClr>
                </a:solidFill>
                <a:latin typeface="Calibri Light" panose="020F0302020204030204"/>
              </a:rPr>
              <a:t>Reporting Compliance</a:t>
            </a:r>
          </a:p>
          <a:p>
            <a:pPr marL="60325" lvl="0" indent="-60325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2">
                    <a:lumMod val="50000"/>
                  </a:schemeClr>
                </a:solidFill>
                <a:latin typeface="Calibri Light" panose="020F0302020204030204"/>
              </a:rPr>
              <a:t>Grants &amp; Funding</a:t>
            </a:r>
          </a:p>
        </p:txBody>
      </p:sp>
      <p:sp>
        <p:nvSpPr>
          <p:cNvPr id="99" name="Freeform: Shape 98">
            <a:extLst>
              <a:ext uri="{FF2B5EF4-FFF2-40B4-BE49-F238E27FC236}">
                <a16:creationId xmlns:a16="http://schemas.microsoft.com/office/drawing/2014/main" id="{9C1A3DBD-0AD6-7FB6-6489-9554E3F56F34}"/>
              </a:ext>
            </a:extLst>
          </p:cNvPr>
          <p:cNvSpPr/>
          <p:nvPr/>
        </p:nvSpPr>
        <p:spPr>
          <a:xfrm>
            <a:off x="9211751" y="5592338"/>
            <a:ext cx="1246998" cy="623499"/>
          </a:xfrm>
          <a:custGeom>
            <a:avLst/>
            <a:gdLst>
              <a:gd name="connsiteX0" fmla="*/ 0 w 1246998"/>
              <a:gd name="connsiteY0" fmla="*/ 0 h 623499"/>
              <a:gd name="connsiteX1" fmla="*/ 1246998 w 1246998"/>
              <a:gd name="connsiteY1" fmla="*/ 0 h 623499"/>
              <a:gd name="connsiteX2" fmla="*/ 1246998 w 1246998"/>
              <a:gd name="connsiteY2" fmla="*/ 623499 h 623499"/>
              <a:gd name="connsiteX3" fmla="*/ 0 w 1246998"/>
              <a:gd name="connsiteY3" fmla="*/ 623499 h 623499"/>
              <a:gd name="connsiteX4" fmla="*/ 0 w 1246998"/>
              <a:gd name="connsiteY4" fmla="*/ 0 h 623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6998" h="623499">
                <a:moveTo>
                  <a:pt x="0" y="0"/>
                </a:moveTo>
                <a:lnTo>
                  <a:pt x="1246998" y="0"/>
                </a:lnTo>
                <a:lnTo>
                  <a:pt x="1246998" y="623499"/>
                </a:lnTo>
                <a:lnTo>
                  <a:pt x="0" y="62349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3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50" tIns="6350" rIns="6350" bIns="6350" numCol="1" spcCol="1270" anchor="ctr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en-US" sz="1000" kern="1200" dirty="0"/>
              <a:t>Liz Varvaro,</a:t>
            </a:r>
          </a:p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en-US" sz="1000" dirty="0"/>
              <a:t>Career and Tech Ed  Director</a:t>
            </a:r>
            <a:endParaRPr lang="en-US" sz="1000" kern="1200" dirty="0"/>
          </a:p>
        </p:txBody>
      </p:sp>
      <p:sp>
        <p:nvSpPr>
          <p:cNvPr id="104" name="Freeform: Shape 103">
            <a:extLst>
              <a:ext uri="{FF2B5EF4-FFF2-40B4-BE49-F238E27FC236}">
                <a16:creationId xmlns:a16="http://schemas.microsoft.com/office/drawing/2014/main" id="{CE98461B-5191-4E17-676E-B9A6AA1FC280}"/>
              </a:ext>
            </a:extLst>
          </p:cNvPr>
          <p:cNvSpPr/>
          <p:nvPr/>
        </p:nvSpPr>
        <p:spPr>
          <a:xfrm>
            <a:off x="9107101" y="4204487"/>
            <a:ext cx="165077" cy="1904958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904958"/>
                </a:lnTo>
                <a:lnTo>
                  <a:pt x="165077" y="1904958"/>
                </a:lnTo>
              </a:path>
            </a:pathLst>
          </a:custGeom>
          <a:noFill/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sp>
        <p:nvSpPr>
          <p:cNvPr id="105" name="Callout: Double Bent Line with No Border 104">
            <a:extLst>
              <a:ext uri="{FF2B5EF4-FFF2-40B4-BE49-F238E27FC236}">
                <a16:creationId xmlns:a16="http://schemas.microsoft.com/office/drawing/2014/main" id="{9B88D5EF-AC74-B752-098D-4FA619D2731A}"/>
              </a:ext>
            </a:extLst>
          </p:cNvPr>
          <p:cNvSpPr/>
          <p:nvPr/>
        </p:nvSpPr>
        <p:spPr>
          <a:xfrm flipH="1">
            <a:off x="9189639" y="6250650"/>
            <a:ext cx="1315288" cy="492096"/>
          </a:xfrm>
          <a:prstGeom prst="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-15402"/>
              <a:gd name="adj6" fmla="val -16667"/>
              <a:gd name="adj7" fmla="val -53210"/>
              <a:gd name="adj8" fmla="val 1371"/>
            </a:avLst>
          </a:prstGeom>
          <a:noFill/>
          <a:ln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60325" lvl="0" indent="-60325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2">
                    <a:lumMod val="50000"/>
                  </a:schemeClr>
                </a:solidFill>
                <a:latin typeface="Calibri Light" panose="020F0302020204030204"/>
              </a:rPr>
              <a:t>CTE Program Budget</a:t>
            </a:r>
          </a:p>
          <a:p>
            <a:pPr marL="60325" lvl="0" indent="-60325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2">
                    <a:lumMod val="50000"/>
                  </a:schemeClr>
                </a:solidFill>
                <a:latin typeface="Calibri Light" panose="020F0302020204030204"/>
              </a:rPr>
              <a:t>Reporting Compliance</a:t>
            </a:r>
          </a:p>
          <a:p>
            <a:pPr marL="60325" lvl="0" indent="-60325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2">
                    <a:lumMod val="50000"/>
                  </a:schemeClr>
                </a:solidFill>
                <a:latin typeface="Calibri Light" panose="020F0302020204030204"/>
              </a:rPr>
              <a:t>Grants &amp; Funding</a:t>
            </a:r>
          </a:p>
        </p:txBody>
      </p:sp>
    </p:spTree>
    <p:extLst>
      <p:ext uri="{BB962C8B-B14F-4D97-AF65-F5344CB8AC3E}">
        <p14:creationId xmlns:p14="http://schemas.microsoft.com/office/powerpoint/2010/main" val="3948972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398</Words>
  <Application>Microsoft Office PowerPoint</Application>
  <PresentationFormat>Widescreen</PresentationFormat>
  <Paragraphs>150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San Juan Island School District #149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Cynthia Luna McVeigh</dc:creator>
  <cp:lastModifiedBy>Faith Knight</cp:lastModifiedBy>
  <cp:revision>68</cp:revision>
  <cp:lastPrinted>2023-07-26T23:03:00Z</cp:lastPrinted>
  <dcterms:created xsi:type="dcterms:W3CDTF">2019-09-23T21:54:57Z</dcterms:created>
  <dcterms:modified xsi:type="dcterms:W3CDTF">2025-07-07T23:39:05Z</dcterms:modified>
</cp:coreProperties>
</file>